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58" r:id="rId10"/>
    <p:sldId id="265" r:id="rId11"/>
    <p:sldId id="266" r:id="rId12"/>
    <p:sldId id="267" r:id="rId13"/>
    <p:sldId id="282" r:id="rId14"/>
    <p:sldId id="283" r:id="rId15"/>
    <p:sldId id="269" r:id="rId16"/>
    <p:sldId id="270" r:id="rId17"/>
    <p:sldId id="277" r:id="rId18"/>
    <p:sldId id="273" r:id="rId19"/>
    <p:sldId id="274" r:id="rId20"/>
    <p:sldId id="275" r:id="rId21"/>
    <p:sldId id="280" r:id="rId22"/>
    <p:sldId id="279" r:id="rId23"/>
    <p:sldId id="387" r:id="rId24"/>
    <p:sldId id="388" r:id="rId25"/>
    <p:sldId id="389" r:id="rId26"/>
    <p:sldId id="390" r:id="rId27"/>
    <p:sldId id="393" r:id="rId28"/>
    <p:sldId id="394" r:id="rId29"/>
    <p:sldId id="396" r:id="rId30"/>
    <p:sldId id="281" r:id="rId31"/>
    <p:sldId id="284" r:id="rId32"/>
    <p:sldId id="286" r:id="rId33"/>
    <p:sldId id="287" r:id="rId34"/>
    <p:sldId id="288" r:id="rId35"/>
    <p:sldId id="289" r:id="rId36"/>
    <p:sldId id="395" r:id="rId37"/>
    <p:sldId id="398" r:id="rId38"/>
    <p:sldId id="399" r:id="rId39"/>
    <p:sldId id="400" r:id="rId40"/>
    <p:sldId id="290" r:id="rId41"/>
    <p:sldId id="292" r:id="rId42"/>
    <p:sldId id="296" r:id="rId43"/>
    <p:sldId id="297" r:id="rId44"/>
    <p:sldId id="298" r:id="rId45"/>
    <p:sldId id="299" r:id="rId46"/>
    <p:sldId id="300" r:id="rId47"/>
    <p:sldId id="305" r:id="rId48"/>
    <p:sldId id="307" r:id="rId49"/>
    <p:sldId id="376" r:id="rId50"/>
    <p:sldId id="308" r:id="rId51"/>
    <p:sldId id="309" r:id="rId52"/>
    <p:sldId id="312" r:id="rId53"/>
    <p:sldId id="377" r:id="rId54"/>
    <p:sldId id="378" r:id="rId55"/>
    <p:sldId id="379" r:id="rId56"/>
    <p:sldId id="380" r:id="rId57"/>
    <p:sldId id="381" r:id="rId58"/>
    <p:sldId id="382" r:id="rId59"/>
    <p:sldId id="383" r:id="rId60"/>
    <p:sldId id="384" r:id="rId61"/>
    <p:sldId id="385" r:id="rId62"/>
    <p:sldId id="313" r:id="rId63"/>
    <p:sldId id="314" r:id="rId64"/>
    <p:sldId id="322" r:id="rId65"/>
    <p:sldId id="321" r:id="rId66"/>
    <p:sldId id="361" r:id="rId67"/>
    <p:sldId id="362" r:id="rId68"/>
    <p:sldId id="363" r:id="rId69"/>
    <p:sldId id="365" r:id="rId70"/>
    <p:sldId id="367" r:id="rId71"/>
    <p:sldId id="368" r:id="rId72"/>
    <p:sldId id="370" r:id="rId73"/>
    <p:sldId id="371" r:id="rId74"/>
    <p:sldId id="373" r:id="rId75"/>
    <p:sldId id="374" r:id="rId76"/>
    <p:sldId id="375" r:id="rId77"/>
    <p:sldId id="366" r:id="rId78"/>
    <p:sldId id="344" r:id="rId79"/>
    <p:sldId id="345" r:id="rId80"/>
    <p:sldId id="346" r:id="rId81"/>
    <p:sldId id="347" r:id="rId82"/>
    <p:sldId id="348" r:id="rId83"/>
    <p:sldId id="349" r:id="rId84"/>
    <p:sldId id="350" r:id="rId85"/>
    <p:sldId id="351" r:id="rId86"/>
    <p:sldId id="354" r:id="rId87"/>
    <p:sldId id="356" r:id="rId8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F02B6A1-C21A-A24F-B243-46D346762A73}">
          <p14:sldIdLst>
            <p14:sldId id="256"/>
          </p14:sldIdLst>
        </p14:section>
        <p14:section name="Lecture 2" id="{B982149D-103D-5D43-ADEA-28C4D1B4EE94}">
          <p14:sldIdLst>
            <p14:sldId id="257"/>
            <p14:sldId id="259"/>
            <p14:sldId id="260"/>
            <p14:sldId id="261"/>
            <p14:sldId id="262"/>
            <p14:sldId id="263"/>
            <p14:sldId id="264"/>
          </p14:sldIdLst>
        </p14:section>
        <p14:section name="Lecture 3" id="{DD09DC1F-0450-144B-85AF-3833A8709398}">
          <p14:sldIdLst>
            <p14:sldId id="258"/>
            <p14:sldId id="265"/>
            <p14:sldId id="266"/>
            <p14:sldId id="267"/>
            <p14:sldId id="282"/>
            <p14:sldId id="283"/>
            <p14:sldId id="269"/>
            <p14:sldId id="270"/>
            <p14:sldId id="277"/>
            <p14:sldId id="273"/>
            <p14:sldId id="274"/>
            <p14:sldId id="275"/>
            <p14:sldId id="280"/>
            <p14:sldId id="279"/>
            <p14:sldId id="387"/>
            <p14:sldId id="388"/>
            <p14:sldId id="389"/>
            <p14:sldId id="390"/>
            <p14:sldId id="393"/>
            <p14:sldId id="394"/>
            <p14:sldId id="396"/>
          </p14:sldIdLst>
        </p14:section>
        <p14:section name="Lecture 4" id="{C1DC3E97-A81F-024D-AC6B-03B57D3BAE3B}">
          <p14:sldIdLst>
            <p14:sldId id="281"/>
            <p14:sldId id="284"/>
            <p14:sldId id="286"/>
            <p14:sldId id="287"/>
            <p14:sldId id="288"/>
            <p14:sldId id="289"/>
          </p14:sldIdLst>
        </p14:section>
        <p14:section name="Project Part 1" id="{3F952821-AD6D-EF4B-A0BB-986B59D245E3}">
          <p14:sldIdLst>
            <p14:sldId id="395"/>
            <p14:sldId id="398"/>
            <p14:sldId id="399"/>
            <p14:sldId id="400"/>
          </p14:sldIdLst>
        </p14:section>
        <p14:section name="Lecture 5" id="{E0B877C9-2FAB-0A4C-9381-6921F1FBD6C1}">
          <p14:sldIdLst>
            <p14:sldId id="290"/>
            <p14:sldId id="292"/>
            <p14:sldId id="296"/>
            <p14:sldId id="297"/>
            <p14:sldId id="298"/>
            <p14:sldId id="299"/>
            <p14:sldId id="300"/>
            <p14:sldId id="305"/>
            <p14:sldId id="307"/>
            <p14:sldId id="376"/>
          </p14:sldIdLst>
        </p14:section>
        <p14:section name="Lecture 7" id="{67FAD22F-ECD2-6B4B-8EAC-03455E4932CF}">
          <p14:sldIdLst>
            <p14:sldId id="308"/>
            <p14:sldId id="309"/>
            <p14:sldId id="312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13"/>
            <p14:sldId id="314"/>
            <p14:sldId id="322"/>
            <p14:sldId id="321"/>
            <p14:sldId id="361"/>
            <p14:sldId id="362"/>
            <p14:sldId id="363"/>
            <p14:sldId id="365"/>
            <p14:sldId id="367"/>
            <p14:sldId id="368"/>
            <p14:sldId id="370"/>
            <p14:sldId id="371"/>
            <p14:sldId id="373"/>
            <p14:sldId id="374"/>
            <p14:sldId id="375"/>
            <p14:sldId id="366"/>
          </p14:sldIdLst>
        </p14:section>
        <p14:section name="PS1" id="{EAB462EB-1246-4148-9ADA-2EFBBDB61D90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4"/>
            <p14:sldId id="356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820"/>
  </p:normalViewPr>
  <p:slideViewPr>
    <p:cSldViewPr snapToGrid="0" snapToObjects="1">
      <p:cViewPr varScale="1">
        <p:scale>
          <a:sx n="55" d="100"/>
          <a:sy n="55" d="100"/>
        </p:scale>
        <p:origin x="-496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printerSettings" Target="printerSettings/printerSettings1.bin"/><Relationship Id="rId91" Type="http://schemas.openxmlformats.org/officeDocument/2006/relationships/presProps" Target="presProps.xml"/><Relationship Id="rId92" Type="http://schemas.openxmlformats.org/officeDocument/2006/relationships/viewProps" Target="viewProps.xml"/><Relationship Id="rId93" Type="http://schemas.openxmlformats.org/officeDocument/2006/relationships/theme" Target="theme/theme1.xml"/><Relationship Id="rId94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/Relationships>
</file>

<file path=ppt/media/image1.tiff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A78666-3AA8-6F4E-ADE5-6FD75F171D59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4C1680-58FF-A942-8304-4D5033A80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234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4C1680-58FF-A942-8304-4D5033A80D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34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14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17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2E48071-1762-407E-992A-3F778AEF61A8}" type="slidenum">
              <a:rPr lang="en-US"/>
              <a:pPr/>
              <a:t>15</a:t>
            </a:fld>
            <a:endParaRPr lang="en-US"/>
          </a:p>
        </p:txBody>
      </p:sp>
      <p:sp>
        <p:nvSpPr>
          <p:cNvPr id="229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9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5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6C2B3F-2EE9-48CD-B642-AB6348E9EFC4}" type="slidenum">
              <a:rPr lang="en-US"/>
              <a:pPr/>
              <a:t>16</a:t>
            </a:fld>
            <a:endParaRPr lang="en-US"/>
          </a:p>
        </p:txBody>
      </p:sp>
      <p:sp>
        <p:nvSpPr>
          <p:cNvPr id="2334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34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0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1732A3D-8256-43D1-9D37-64AE574CDA46}" type="slidenum">
              <a:rPr lang="en-US"/>
              <a:pPr/>
              <a:t>17</a:t>
            </a:fld>
            <a:endParaRPr lang="en-US"/>
          </a:p>
        </p:txBody>
      </p:sp>
      <p:sp>
        <p:nvSpPr>
          <p:cNvPr id="240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0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63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18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9540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19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4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20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8862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E1AD065-7167-487D-84C4-7B47B901E43C}" type="slidenum">
              <a:rPr lang="en-US"/>
              <a:pPr/>
              <a:t>21</a:t>
            </a:fld>
            <a:endParaRPr lang="en-US"/>
          </a:p>
        </p:txBody>
      </p:sp>
      <p:sp>
        <p:nvSpPr>
          <p:cNvPr id="236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65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44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9D73612-B2B7-415B-BD0B-C3DDB45ED59C}" type="slidenum">
              <a:rPr lang="en-US"/>
              <a:pPr/>
              <a:t>22</a:t>
            </a:fld>
            <a:endParaRPr lang="en-US"/>
          </a:p>
        </p:txBody>
      </p:sp>
      <p:sp>
        <p:nvSpPr>
          <p:cNvPr id="241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16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94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6ECF976-0675-4E93-82D8-8266C63D9B50}" type="slidenum">
              <a:rPr lang="en-US"/>
              <a:pPr/>
              <a:t>23</a:t>
            </a:fld>
            <a:endParaRPr lang="en-US"/>
          </a:p>
        </p:txBody>
      </p:sp>
      <p:sp>
        <p:nvSpPr>
          <p:cNvPr id="276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0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B3FC90D-F5FD-4EC8-9A20-FA926EA35948}" type="slidenum">
              <a:rPr lang="en-US"/>
              <a:pPr/>
              <a:t>3</a:t>
            </a:fld>
            <a:endParaRPr lang="en-US"/>
          </a:p>
        </p:txBody>
      </p:sp>
      <p:sp>
        <p:nvSpPr>
          <p:cNvPr id="203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1916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9BAA930-C99C-46CF-B550-963ADE7193B2}" type="slidenum">
              <a:rPr lang="en-US"/>
              <a:pPr/>
              <a:t>24</a:t>
            </a:fld>
            <a:endParaRPr lang="en-US"/>
          </a:p>
        </p:txBody>
      </p:sp>
      <p:sp>
        <p:nvSpPr>
          <p:cNvPr id="277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7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92E86E1-9278-48F6-96C9-0626624145BD}" type="slidenum">
              <a:rPr lang="en-US"/>
              <a:pPr/>
              <a:t>25</a:t>
            </a:fld>
            <a:endParaRPr lang="en-US"/>
          </a:p>
        </p:txBody>
      </p:sp>
      <p:sp>
        <p:nvSpPr>
          <p:cNvPr id="278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8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633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57C69EB-C3EE-4167-9D19-2D3B25BCB404}" type="slidenum">
              <a:rPr lang="en-US"/>
              <a:pPr/>
              <a:t>26</a:t>
            </a:fld>
            <a:endParaRPr lang="en-US"/>
          </a:p>
        </p:txBody>
      </p:sp>
      <p:sp>
        <p:nvSpPr>
          <p:cNvPr id="280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0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2737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27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BDD09C-D1BD-4088-978B-E55F385BC749}" type="slidenum">
              <a:rPr lang="en-US"/>
              <a:pPr/>
              <a:t>28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759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F16CECD-C88D-BF4A-96B9-BF49F7956A97}" type="slidenum">
              <a:rPr lang="en-US">
                <a:solidFill>
                  <a:srgbClr val="000000"/>
                </a:solidFill>
              </a:rPr>
              <a:pPr/>
              <a:t>34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867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105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37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163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42CBD16-D9F7-904D-A831-D5287B888F16}" type="slidenum">
              <a:rPr lang="en-US">
                <a:solidFill>
                  <a:srgbClr val="000000"/>
                </a:solidFill>
              </a:rPr>
              <a:pPr/>
              <a:t>38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662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662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746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C4EF24-3929-824E-9849-DDE04188B633}" type="slidenum">
              <a:rPr lang="en-US">
                <a:solidFill>
                  <a:prstClr val="black"/>
                </a:solidFill>
                <a:latin typeface="Calibri"/>
              </a:rPr>
              <a:pPr/>
              <a:t>46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1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1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55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E09CC32-ECFA-DE4E-8C1E-3CFC32AC2635}" type="slidenum">
              <a:rPr lang="en-US">
                <a:solidFill>
                  <a:prstClr val="black"/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2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2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062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537920-C064-4783-BA27-1563C3CA487C}" type="slidenum">
              <a:rPr lang="en-US"/>
              <a:pPr/>
              <a:t>4</a:t>
            </a:fld>
            <a:endParaRPr lang="en-US"/>
          </a:p>
        </p:txBody>
      </p:sp>
      <p:sp>
        <p:nvSpPr>
          <p:cNvPr id="204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59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89DF98-B060-294C-97E7-0E0F6713F2EC}" type="slidenum">
              <a:rPr lang="en-US">
                <a:solidFill>
                  <a:prstClr val="black"/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3573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73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325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07F2386-BC4D-D046-8DF5-D59CC1ADB016}" type="slidenum">
              <a:rPr lang="en-US">
                <a:solidFill>
                  <a:prstClr val="black"/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2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4421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C5E5CB-5F45-D94E-AFB2-F9C286A59B43}" type="slidenum">
              <a:rPr lang="en-US">
                <a:solidFill>
                  <a:prstClr val="black"/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4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4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8084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266C9E6-BEBB-FF45-8CC3-D18AED2B0331}" type="slidenum">
              <a:rPr lang="en-US">
                <a:solidFill>
                  <a:prstClr val="black"/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5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5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525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1686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871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9308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3983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8414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2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075BABC-8AE4-4864-9D16-4FBEEC793F13}" type="slidenum">
              <a:rPr lang="en-US"/>
              <a:pPr/>
              <a:t>5</a:t>
            </a:fld>
            <a:endParaRPr lang="en-US"/>
          </a:p>
        </p:txBody>
      </p:sp>
      <p:sp>
        <p:nvSpPr>
          <p:cNvPr id="2078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7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970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29168F0-1357-084C-8AE3-7898B24C39CD}" type="slidenum">
              <a:rPr lang="en-US">
                <a:solidFill>
                  <a:prstClr val="black"/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7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23517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9DAFF6-4638-284E-B728-F3EF0CE8A1E0}" type="slidenum">
              <a:rPr lang="en-US">
                <a:solidFill>
                  <a:prstClr val="black"/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897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9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253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B7C16D5-04C4-8F48-91AE-57775203FE15}" type="slidenum">
              <a:rPr lang="en-US">
                <a:solidFill>
                  <a:prstClr val="black"/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0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08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092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DE72F-4920-9346-857E-CA57FB61AF72}" type="slidenum">
              <a:rPr lang="en-US">
                <a:solidFill>
                  <a:prstClr val="black"/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94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4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5112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78006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6807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730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2419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2673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57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7D3D508-DEE3-4B48-8B21-E612AFF5B608}" type="slidenum">
              <a:rPr lang="en-US"/>
              <a:pPr/>
              <a:t>6</a:t>
            </a:fld>
            <a:endParaRPr lang="en-US"/>
          </a:p>
        </p:txBody>
      </p:sp>
      <p:sp>
        <p:nvSpPr>
          <p:cNvPr id="2119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03495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652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906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7999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8FB9FA-6C0A-B04C-8A7E-9DB303EFE20B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C6E57F-65A4-4DD4-8906-AF6578A64FB2}" type="slidenum">
              <a:rPr lang="en-US"/>
              <a:pPr/>
              <a:t>7</a:t>
            </a:fld>
            <a:endParaRPr lang="en-US"/>
          </a:p>
        </p:txBody>
      </p:sp>
      <p:sp>
        <p:nvSpPr>
          <p:cNvPr id="218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12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8C454F-492C-4C0C-A74B-2C04BB4152E4}" type="slidenum">
              <a:rPr lang="en-US"/>
              <a:pPr/>
              <a:t>10</a:t>
            </a:fld>
            <a:endParaRPr lang="en-US"/>
          </a:p>
        </p:txBody>
      </p:sp>
      <p:sp>
        <p:nvSpPr>
          <p:cNvPr id="22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66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79D0B4B-A99C-4EA3-BB61-D5CE1032B3EB}" type="slidenum">
              <a:rPr lang="en-US"/>
              <a:pPr/>
              <a:t>12</a:t>
            </a:fld>
            <a:endParaRPr lang="en-US"/>
          </a:p>
        </p:txBody>
      </p:sp>
      <p:sp>
        <p:nvSpPr>
          <p:cNvPr id="2242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4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5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3E6A1E7-D163-48F1-B323-726834F1BCA6}" type="slidenum">
              <a:rPr lang="en-US"/>
              <a:pPr/>
              <a:t>13</a:t>
            </a:fld>
            <a:endParaRPr lang="en-US"/>
          </a:p>
        </p:txBody>
      </p:sp>
      <p:sp>
        <p:nvSpPr>
          <p:cNvPr id="227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7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851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7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41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9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47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36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262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34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71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13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13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491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76B3E-AF1B-894D-9764-D2207453BB0C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F0858-142C-BD46-B39C-59C5100235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73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5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tif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NUL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Midterm </a:t>
            </a:r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1355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1765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D70F99-EC99-4BD2-8CAB-F39AB38ADAE8}" type="slidenum">
              <a:rPr lang="en-US"/>
              <a:pPr/>
              <a:t>10</a:t>
            </a:fld>
            <a:endParaRPr lang="en-US"/>
          </a:p>
        </p:txBody>
      </p:sp>
      <p:sp>
        <p:nvSpPr>
          <p:cNvPr id="124931" name="Text Box 3"/>
          <p:cNvSpPr txBox="1">
            <a:spLocks noChangeArrowheads="1"/>
          </p:cNvSpPr>
          <p:nvPr/>
        </p:nvSpPr>
        <p:spPr bwMode="auto">
          <a:xfrm>
            <a:off x="3606432" y="1935869"/>
            <a:ext cx="483337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R.A=S.A OR R.A=T.A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493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 Unintuitive Query</a:t>
            </a:r>
          </a:p>
        </p:txBody>
      </p:sp>
      <p:sp>
        <p:nvSpPr>
          <p:cNvPr id="124935" name="Rectangle 7"/>
          <p:cNvSpPr>
            <a:spLocks noChangeArrowheads="1"/>
          </p:cNvSpPr>
          <p:nvPr/>
        </p:nvSpPr>
        <p:spPr bwMode="auto">
          <a:xfrm>
            <a:off x="1841362" y="5517826"/>
            <a:ext cx="302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/>
              <a:t>Computes R </a:t>
            </a:r>
            <a:r>
              <a:rPr lang="en-US" sz="2400" dirty="0">
                <a:latin typeface="Symbol" charset="2"/>
              </a:rPr>
              <a:t>Ç</a:t>
            </a:r>
            <a:r>
              <a:rPr lang="en-US" sz="2400" dirty="0"/>
              <a:t> (S </a:t>
            </a:r>
            <a:r>
              <a:rPr lang="en-US" sz="2400" dirty="0">
                <a:latin typeface="Symbol" charset="2"/>
              </a:rPr>
              <a:t>È</a:t>
            </a:r>
            <a:r>
              <a:rPr lang="en-US" sz="2400" dirty="0"/>
              <a:t> T)</a:t>
            </a:r>
          </a:p>
        </p:txBody>
      </p:sp>
      <p:sp>
        <p:nvSpPr>
          <p:cNvPr id="124936" name="Rectangle 8"/>
          <p:cNvSpPr>
            <a:spLocks noChangeArrowheads="1"/>
          </p:cNvSpPr>
          <p:nvPr/>
        </p:nvSpPr>
        <p:spPr bwMode="auto">
          <a:xfrm>
            <a:off x="7629402" y="4729648"/>
            <a:ext cx="2359240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/>
              <a:t>But what if S = </a:t>
            </a:r>
            <a:r>
              <a:rPr lang="en-US" sz="2400" dirty="0" smtClean="0">
                <a:latin typeface="Symbol" charset="2"/>
              </a:rPr>
              <a:t>f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4" name="Oval 13"/>
          <p:cNvSpPr/>
          <p:nvPr/>
        </p:nvSpPr>
        <p:spPr>
          <a:xfrm>
            <a:off x="4870312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5794238" y="3636168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endParaRPr lang="en-US" baseline="-25000" dirty="0"/>
          </a:p>
        </p:txBody>
      </p:sp>
      <p:sp>
        <p:nvSpPr>
          <p:cNvPr id="17" name="Oval 16"/>
          <p:cNvSpPr/>
          <p:nvPr/>
        </p:nvSpPr>
        <p:spPr>
          <a:xfrm>
            <a:off x="5332275" y="4382617"/>
            <a:ext cx="1381688" cy="1381688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</a:t>
            </a:r>
            <a:endParaRPr lang="en-US" baseline="-25000" dirty="0"/>
          </a:p>
        </p:txBody>
      </p:sp>
      <p:cxnSp>
        <p:nvCxnSpPr>
          <p:cNvPr id="4" name="Straight Arrow Connector 3"/>
          <p:cNvCxnSpPr>
            <a:stCxn id="124935" idx="0"/>
          </p:cNvCxnSpPr>
          <p:nvPr/>
        </p:nvCxnSpPr>
        <p:spPr>
          <a:xfrm flipV="1">
            <a:off x="3355837" y="5017856"/>
            <a:ext cx="1967951" cy="499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629402" y="5517826"/>
            <a:ext cx="2858668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j-lt"/>
              </a:rPr>
              <a:t>Go back to the semantics!</a:t>
            </a:r>
          </a:p>
        </p:txBody>
      </p:sp>
      <p:sp>
        <p:nvSpPr>
          <p:cNvPr id="3" name="Freeform 2"/>
          <p:cNvSpPr/>
          <p:nvPr/>
        </p:nvSpPr>
        <p:spPr>
          <a:xfrm>
            <a:off x="5333847" y="4385342"/>
            <a:ext cx="1373561" cy="637476"/>
          </a:xfrm>
          <a:custGeom>
            <a:avLst/>
            <a:gdLst>
              <a:gd name="connsiteX0" fmla="*/ 3008 w 1373561"/>
              <a:gd name="connsiteY0" fmla="*/ 589795 h 637476"/>
              <a:gd name="connsiteX1" fmla="*/ 230955 w 1373561"/>
              <a:gd name="connsiteY1" fmla="*/ 166456 h 637476"/>
              <a:gd name="connsiteX2" fmla="*/ 719413 w 1373561"/>
              <a:gd name="connsiteY2" fmla="*/ 15 h 637476"/>
              <a:gd name="connsiteX3" fmla="*/ 1146361 w 1373561"/>
              <a:gd name="connsiteY3" fmla="*/ 173692 h 637476"/>
              <a:gd name="connsiteX4" fmla="*/ 1367072 w 1373561"/>
              <a:gd name="connsiteY4" fmla="*/ 535521 h 637476"/>
              <a:gd name="connsiteX5" fmla="*/ 1294708 w 1373561"/>
              <a:gd name="connsiteY5" fmla="*/ 611505 h 637476"/>
              <a:gd name="connsiteX6" fmla="*/ 1088470 w 1373561"/>
              <a:gd name="connsiteY6" fmla="*/ 636833 h 637476"/>
              <a:gd name="connsiteX7" fmla="*/ 932887 w 1373561"/>
              <a:gd name="connsiteY7" fmla="*/ 589795 h 637476"/>
              <a:gd name="connsiteX8" fmla="*/ 726649 w 1373561"/>
              <a:gd name="connsiteY8" fmla="*/ 484865 h 637476"/>
              <a:gd name="connsiteX9" fmla="*/ 690467 w 1373561"/>
              <a:gd name="connsiteY9" fmla="*/ 445064 h 637476"/>
              <a:gd name="connsiteX10" fmla="*/ 679613 w 1373561"/>
              <a:gd name="connsiteY10" fmla="*/ 445064 h 637476"/>
              <a:gd name="connsiteX11" fmla="*/ 661522 w 1373561"/>
              <a:gd name="connsiteY11" fmla="*/ 463155 h 637476"/>
              <a:gd name="connsiteX12" fmla="*/ 520412 w 1373561"/>
              <a:gd name="connsiteY12" fmla="*/ 564467 h 637476"/>
              <a:gd name="connsiteX13" fmla="*/ 317792 w 1373561"/>
              <a:gd name="connsiteY13" fmla="*/ 622359 h 637476"/>
              <a:gd name="connsiteX14" fmla="*/ 115172 w 1373561"/>
              <a:gd name="connsiteY14" fmla="*/ 622359 h 637476"/>
              <a:gd name="connsiteX15" fmla="*/ 3008 w 1373561"/>
              <a:gd name="connsiteY15" fmla="*/ 589795 h 637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373561" h="637476">
                <a:moveTo>
                  <a:pt x="3008" y="589795"/>
                </a:moveTo>
                <a:cubicBezTo>
                  <a:pt x="22305" y="513811"/>
                  <a:pt x="111554" y="264753"/>
                  <a:pt x="230955" y="166456"/>
                </a:cubicBezTo>
                <a:cubicBezTo>
                  <a:pt x="350356" y="68159"/>
                  <a:pt x="566845" y="-1191"/>
                  <a:pt x="719413" y="15"/>
                </a:cubicBezTo>
                <a:cubicBezTo>
                  <a:pt x="871981" y="1221"/>
                  <a:pt x="1038418" y="84441"/>
                  <a:pt x="1146361" y="173692"/>
                </a:cubicBezTo>
                <a:cubicBezTo>
                  <a:pt x="1254304" y="262943"/>
                  <a:pt x="1342348" y="462552"/>
                  <a:pt x="1367072" y="535521"/>
                </a:cubicBezTo>
                <a:cubicBezTo>
                  <a:pt x="1391797" y="608490"/>
                  <a:pt x="1341142" y="594620"/>
                  <a:pt x="1294708" y="611505"/>
                </a:cubicBezTo>
                <a:cubicBezTo>
                  <a:pt x="1248274" y="628390"/>
                  <a:pt x="1148773" y="640451"/>
                  <a:pt x="1088470" y="636833"/>
                </a:cubicBezTo>
                <a:cubicBezTo>
                  <a:pt x="1028167" y="633215"/>
                  <a:pt x="993190" y="615123"/>
                  <a:pt x="932887" y="589795"/>
                </a:cubicBezTo>
                <a:cubicBezTo>
                  <a:pt x="872584" y="564467"/>
                  <a:pt x="767052" y="508987"/>
                  <a:pt x="726649" y="484865"/>
                </a:cubicBezTo>
                <a:cubicBezTo>
                  <a:pt x="686246" y="460743"/>
                  <a:pt x="698306" y="451697"/>
                  <a:pt x="690467" y="445064"/>
                </a:cubicBezTo>
                <a:cubicBezTo>
                  <a:pt x="682628" y="438431"/>
                  <a:pt x="684437" y="442049"/>
                  <a:pt x="679613" y="445064"/>
                </a:cubicBezTo>
                <a:cubicBezTo>
                  <a:pt x="674789" y="448079"/>
                  <a:pt x="688056" y="443254"/>
                  <a:pt x="661522" y="463155"/>
                </a:cubicBezTo>
                <a:cubicBezTo>
                  <a:pt x="634989" y="483055"/>
                  <a:pt x="577700" y="537933"/>
                  <a:pt x="520412" y="564467"/>
                </a:cubicBezTo>
                <a:cubicBezTo>
                  <a:pt x="463124" y="591001"/>
                  <a:pt x="385332" y="612710"/>
                  <a:pt x="317792" y="622359"/>
                </a:cubicBezTo>
                <a:cubicBezTo>
                  <a:pt x="250252" y="632008"/>
                  <a:pt x="168842" y="627183"/>
                  <a:pt x="115172" y="622359"/>
                </a:cubicBezTo>
                <a:cubicBezTo>
                  <a:pt x="61502" y="617535"/>
                  <a:pt x="-16289" y="665779"/>
                  <a:pt x="3008" y="589795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  <a:alpha val="60000"/>
            </a:schemeClr>
          </a:solidFill>
          <a:ln>
            <a:solidFill>
              <a:srgbClr val="ED7D3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4845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6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56322" cy="1325563"/>
          </a:xfrm>
        </p:spPr>
        <p:txBody>
          <a:bodyPr/>
          <a:lstStyle/>
          <a:p>
            <a:r>
              <a:rPr lang="en-US" dirty="0" smtClean="0"/>
              <a:t>INTERSECT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696318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INTERSECT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1013553" y="4974662"/>
            <a:ext cx="2305614" cy="1381688"/>
            <a:chOff x="8905312" y="3952260"/>
            <a:chExt cx="2305614" cy="1381688"/>
          </a:xfrm>
        </p:grpSpPr>
        <p:sp>
          <p:nvSpPr>
            <p:cNvPr id="19" name="Oval 18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0" name="Oval 19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81672" y="4974662"/>
            <a:ext cx="2305614" cy="1381688"/>
            <a:chOff x="8905312" y="3952260"/>
            <a:chExt cx="2305614" cy="1381688"/>
          </a:xfrm>
        </p:grpSpPr>
        <p:sp>
          <p:nvSpPr>
            <p:cNvPr id="14" name="Oval 13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5" name="Oval 14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2</a:t>
              </a:r>
              <a:endParaRPr lang="en-US" baseline="-25000" dirty="0"/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5023062" y="365125"/>
            <a:ext cx="182283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UNION</a:t>
            </a:r>
            <a:endParaRPr lang="en-US" dirty="0"/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4464437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78256" y="4974662"/>
            <a:ext cx="2305614" cy="1381688"/>
            <a:chOff x="8905312" y="3952260"/>
            <a:chExt cx="2305614" cy="1381688"/>
          </a:xfrm>
        </p:grpSpPr>
        <p:sp>
          <p:nvSpPr>
            <p:cNvPr id="23" name="Oval 22"/>
            <p:cNvSpPr/>
            <p:nvPr/>
          </p:nvSpPr>
          <p:spPr>
            <a:xfrm>
              <a:off x="8905312" y="3952260"/>
              <a:ext cx="1381688" cy="13816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Q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24" name="Oval 23"/>
            <p:cNvSpPr/>
            <p:nvPr/>
          </p:nvSpPr>
          <p:spPr>
            <a:xfrm>
              <a:off x="9829238" y="3952260"/>
              <a:ext cx="1381688" cy="13816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accent2"/>
                  </a:solidFill>
                </a:rPr>
                <a:t>Q</a:t>
              </a:r>
              <a:r>
                <a:rPr lang="en-US" baseline="-25000" dirty="0" smtClean="0">
                  <a:solidFill>
                    <a:schemeClr val="accent2"/>
                  </a:solidFill>
                </a:rPr>
                <a:t>2</a:t>
              </a:r>
              <a:endParaRPr lang="en-US" baseline="-25000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25" name="Title 1"/>
          <p:cNvSpPr txBox="1">
            <a:spLocks/>
          </p:cNvSpPr>
          <p:nvPr/>
        </p:nvSpPr>
        <p:spPr>
          <a:xfrm>
            <a:off x="8600595" y="365124"/>
            <a:ext cx="18609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EXCEPT</a:t>
            </a:r>
            <a:endParaRPr lang="en-US" dirty="0"/>
          </a:p>
        </p:txBody>
      </p:sp>
      <p:sp>
        <p:nvSpPr>
          <p:cNvPr id="26" name="Text Box 3"/>
          <p:cNvSpPr txBox="1">
            <a:spLocks noChangeArrowheads="1"/>
          </p:cNvSpPr>
          <p:nvPr/>
        </p:nvSpPr>
        <p:spPr bwMode="auto">
          <a:xfrm>
            <a:off x="8061022" y="1918849"/>
            <a:ext cx="2940085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R.A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R.A=S.A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EXCEPT</a:t>
            </a:r>
            <a:endParaRPr lang="en-US" sz="2400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R, 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R.A=T.A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100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45DB7-4617-4575-9446-CC3ED7D53B58}" type="slidenum">
              <a:rPr lang="en-US"/>
              <a:pPr/>
              <a:t>12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Nested queries: Sub-queries </a:t>
            </a:r>
            <a:r>
              <a:rPr lang="en-US" dirty="0"/>
              <a:t>Returning Relations</a:t>
            </a:r>
          </a:p>
        </p:txBody>
      </p:sp>
      <p:sp>
        <p:nvSpPr>
          <p:cNvPr id="180227" name="Text Box 3"/>
          <p:cNvSpPr txBox="1">
            <a:spLocks noChangeArrowheads="1"/>
          </p:cNvSpPr>
          <p:nvPr/>
        </p:nvSpPr>
        <p:spPr bwMode="auto">
          <a:xfrm>
            <a:off x="1281570" y="3436008"/>
            <a:ext cx="6756400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c.city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Company c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c.name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IN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pr.maker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p, Product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p.product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pr.name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p.buyer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‘Joe Blow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‘)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0228" name="Text Box 4"/>
          <p:cNvSpPr txBox="1">
            <a:spLocks noChangeArrowheads="1"/>
          </p:cNvSpPr>
          <p:nvPr/>
        </p:nvSpPr>
        <p:spPr bwMode="auto">
          <a:xfrm>
            <a:off x="8901570" y="3436008"/>
            <a:ext cx="2452230" cy="23805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“Cities </a:t>
            </a:r>
            <a:r>
              <a:rPr lang="en-US" sz="2400" dirty="0">
                <a:latin typeface="+mj-lt"/>
              </a:rPr>
              <a:t>where one </a:t>
            </a:r>
            <a:r>
              <a:rPr lang="en-US" sz="2400" dirty="0" smtClean="0">
                <a:latin typeface="+mj-lt"/>
              </a:rPr>
              <a:t>  can </a:t>
            </a:r>
            <a:r>
              <a:rPr lang="en-US" sz="2400" dirty="0">
                <a:latin typeface="+mj-lt"/>
              </a:rPr>
              <a:t>find companies that manufacture products bought by Joe </a:t>
            </a:r>
            <a:r>
              <a:rPr lang="en-US" sz="2400" dirty="0" smtClean="0">
                <a:latin typeface="+mj-lt"/>
              </a:rPr>
              <a:t>Blow”</a:t>
            </a:r>
            <a:endParaRPr lang="en-US" sz="2400" dirty="0">
              <a:latin typeface="+mj-lt"/>
            </a:endParaRPr>
          </a:p>
        </p:txBody>
      </p:sp>
      <p:sp>
        <p:nvSpPr>
          <p:cNvPr id="180230" name="Rectangle 6"/>
          <p:cNvSpPr>
            <a:spLocks noChangeArrowheads="1"/>
          </p:cNvSpPr>
          <p:nvPr/>
        </p:nvSpPr>
        <p:spPr bwMode="auto">
          <a:xfrm>
            <a:off x="1281570" y="1945721"/>
            <a:ext cx="4493538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Company(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city)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0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maker)</a:t>
            </a:r>
            <a:b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u="sng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id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product, buyer)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94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27" grpId="0" animBg="1"/>
      <p:bldP spid="180228" grpId="0"/>
      <p:bldP spid="1802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8" y="5266769"/>
            <a:ext cx="34163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all products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maker = ‘G’)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052875" y="2540651"/>
            <a:ext cx="3719576" cy="255454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*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p2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p2.maker = ‘G’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AND  p1.price = 		p2.price)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that are more expensive than </a:t>
            </a:r>
            <a:r>
              <a:rPr lang="en-US" sz="2400" b="1" i="1" dirty="0" smtClean="0">
                <a:latin typeface="+mj-lt"/>
              </a:rPr>
              <a:t>any one product</a:t>
            </a:r>
            <a:r>
              <a:rPr lang="en-US" sz="2400" dirty="0" smtClean="0">
                <a:latin typeface="+mj-lt"/>
              </a:rPr>
              <a:t> produced by “G”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5266769"/>
            <a:ext cx="34163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Find products where </a:t>
            </a:r>
            <a:r>
              <a:rPr lang="en-US" sz="2400" b="1" i="1" dirty="0" smtClean="0">
                <a:latin typeface="+mj-lt"/>
              </a:rPr>
              <a:t>there exists some</a:t>
            </a:r>
            <a:r>
              <a:rPr lang="en-US" sz="2400" dirty="0" smtClean="0">
                <a:latin typeface="+mj-lt"/>
              </a:rPr>
              <a:t> product with the same price produced by “G”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545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889567"/>
          </a:xfrm>
        </p:spPr>
        <p:txBody>
          <a:bodyPr/>
          <a:lstStyle/>
          <a:p>
            <a:r>
              <a:rPr lang="en-US" smtClean="0"/>
              <a:t>Nested Queries</a:t>
            </a:r>
            <a:r>
              <a:rPr lang="en-US" dirty="0" smtClean="0"/>
              <a:t>: </a:t>
            </a:r>
            <a:r>
              <a:rPr lang="en-US" smtClean="0"/>
              <a:t>Operator Semantics</a:t>
            </a:r>
            <a:endParaRPr lang="en-US" dirty="0"/>
          </a:p>
        </p:txBody>
      </p:sp>
      <p:sp>
        <p:nvSpPr>
          <p:cNvPr id="183299" name="Text Box 3"/>
          <p:cNvSpPr txBox="1">
            <a:spLocks noChangeArrowheads="1"/>
          </p:cNvSpPr>
          <p:nvPr/>
        </p:nvSpPr>
        <p:spPr bwMode="auto">
          <a:xfrm>
            <a:off x="382967" y="2564293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ALL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3300" name="Text Box 4"/>
          <p:cNvSpPr txBox="1">
            <a:spLocks noChangeArrowheads="1"/>
          </p:cNvSpPr>
          <p:nvPr/>
        </p:nvSpPr>
        <p:spPr bwMode="auto">
          <a:xfrm>
            <a:off x="5754446" y="1201650"/>
            <a:ext cx="5878532" cy="40011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price, category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maker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2967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P</a:t>
            </a:r>
            <a:r>
              <a:rPr lang="en-US" sz="2400" dirty="0" smtClean="0">
                <a:latin typeface="+mj-lt"/>
              </a:rPr>
              <a:t>rice must be &gt; </a:t>
            </a:r>
            <a:r>
              <a:rPr lang="en-US" sz="2400" i="1" dirty="0" smtClean="0">
                <a:latin typeface="+mj-lt"/>
              </a:rPr>
              <a:t>all</a:t>
            </a:r>
            <a:r>
              <a:rPr lang="en-US" sz="2400" dirty="0" smtClean="0">
                <a:latin typeface="+mj-lt"/>
              </a:rPr>
              <a:t> entries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2967" y="1828898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ALL</a:t>
            </a:r>
            <a:endParaRPr lang="en-US" sz="3200" dirty="0">
              <a:latin typeface="+mj-lt"/>
            </a:endParaRP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4260952" y="2540651"/>
            <a:ext cx="341632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price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&gt; </a:t>
            </a:r>
            <a:r>
              <a:rPr lang="en-US" sz="2000" dirty="0" smtClean="0">
                <a:solidFill>
                  <a:srgbClr val="FF0066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(X)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260952" y="1788037"/>
            <a:ext cx="88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dirty="0" smtClean="0">
                <a:latin typeface="+mj-lt"/>
              </a:rPr>
              <a:t>ANY</a:t>
            </a:r>
            <a:endParaRPr lang="en-US" sz="3200" dirty="0">
              <a:latin typeface="+mj-lt"/>
            </a:endParaRPr>
          </a:p>
        </p:txBody>
      </p:sp>
      <p:sp>
        <p:nvSpPr>
          <p:cNvPr id="15" name="Text Box 3"/>
          <p:cNvSpPr txBox="1">
            <a:spLocks noChangeArrowheads="1"/>
          </p:cNvSpPr>
          <p:nvPr/>
        </p:nvSpPr>
        <p:spPr bwMode="auto">
          <a:xfrm>
            <a:off x="8138937" y="2540651"/>
            <a:ext cx="3049017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p1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EXISTS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052875" y="1784303"/>
            <a:ext cx="13446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3200" smtClean="0">
                <a:latin typeface="+mj-lt"/>
              </a:rPr>
              <a:t>EXISTS</a:t>
            </a:r>
            <a:endParaRPr lang="en-US" sz="3200" dirty="0">
              <a:latin typeface="+mj-l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260952" y="4191004"/>
            <a:ext cx="341632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Price must be &gt; </a:t>
            </a:r>
            <a:r>
              <a:rPr lang="en-US" sz="2400" i="1" dirty="0" smtClean="0">
                <a:latin typeface="+mj-lt"/>
              </a:rPr>
              <a:t>at least one</a:t>
            </a:r>
            <a:r>
              <a:rPr lang="en-US" sz="2400" dirty="0" smtClean="0">
                <a:latin typeface="+mj-lt"/>
              </a:rPr>
              <a:t> entry in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X</a:t>
            </a:r>
            <a:endParaRPr lang="en-US" sz="2400" dirty="0">
              <a:latin typeface="+mj-l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052875" y="4191004"/>
            <a:ext cx="341632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latin typeface="+mj-lt"/>
              </a:rPr>
              <a:t>X must be non-empty</a:t>
            </a:r>
          </a:p>
          <a:p>
            <a:pPr eaLnBrk="0" hangingPunct="0"/>
            <a:endParaRPr lang="en-US" sz="2400" dirty="0">
              <a:latin typeface="+mj-lt"/>
            </a:endParaRPr>
          </a:p>
          <a:p>
            <a:pPr eaLnBrk="0" hangingPunct="0"/>
            <a:r>
              <a:rPr lang="en-US" sz="2400" i="1" dirty="0" smtClean="0">
                <a:latin typeface="+mj-lt"/>
              </a:rPr>
              <a:t>*Note that p1 can be referenced in X (correlated query!)</a:t>
            </a:r>
            <a:endParaRPr lang="en-US" sz="2400" i="1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841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animBg="1"/>
      <p:bldP spid="183300" grpId="0" animBg="1"/>
      <p:bldP spid="2" grpId="0"/>
      <p:bldP spid="11" grpId="0"/>
      <p:bldP spid="13" grpId="0" animBg="1"/>
      <p:bldP spid="14" grpId="0"/>
      <p:bldP spid="15" grpId="0" animBg="1"/>
      <p:bldP spid="16" grpId="0"/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3310C-327C-4CB2-B85E-5B7845518CE8}" type="slidenum">
              <a:rPr lang="en-US"/>
              <a:pPr/>
              <a:t>15</a:t>
            </a:fld>
            <a:endParaRPr lang="en-US"/>
          </a:p>
        </p:txBody>
      </p:sp>
      <p:sp>
        <p:nvSpPr>
          <p:cNvPr id="185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Correlated Queries</a:t>
            </a:r>
          </a:p>
        </p:txBody>
      </p:sp>
      <p:sp>
        <p:nvSpPr>
          <p:cNvPr id="185347" name="Text Box 3"/>
          <p:cNvSpPr txBox="1">
            <a:spLocks noChangeArrowheads="1"/>
          </p:cNvSpPr>
          <p:nvPr/>
        </p:nvSpPr>
        <p:spPr bwMode="auto">
          <a:xfrm>
            <a:off x="834172" y="2624882"/>
            <a:ext cx="6882834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title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 AS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 &lt;&gt; 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ANY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year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Movie</a:t>
            </a:r>
          </a:p>
          <a:p>
            <a:pPr eaLnBrk="0" hangingPunct="0"/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title =  </a:t>
            </a:r>
            <a:r>
              <a:rPr lang="en-US" sz="2400" dirty="0" err="1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.title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8" name="Text Box 4"/>
          <p:cNvSpPr txBox="1">
            <a:spLocks noChangeArrowheads="1"/>
          </p:cNvSpPr>
          <p:nvPr/>
        </p:nvSpPr>
        <p:spPr bwMode="auto">
          <a:xfrm>
            <a:off x="838200" y="1716236"/>
            <a:ext cx="6878806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Movie(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title,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year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director, length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5349" name="Text Box 5"/>
          <p:cNvSpPr txBox="1">
            <a:spLocks noChangeArrowheads="1"/>
          </p:cNvSpPr>
          <p:nvPr/>
        </p:nvSpPr>
        <p:spPr bwMode="auto">
          <a:xfrm>
            <a:off x="3038368" y="5380187"/>
            <a:ext cx="6115264" cy="40011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i="1" dirty="0" smtClean="0">
                <a:latin typeface="+mj-lt"/>
              </a:rPr>
              <a:t>Note also: this </a:t>
            </a:r>
            <a:r>
              <a:rPr lang="en-US" sz="2000" i="1" dirty="0">
                <a:latin typeface="+mj-lt"/>
              </a:rPr>
              <a:t>can still be expressed as single </a:t>
            </a:r>
            <a:r>
              <a:rPr lang="en-US" sz="2000" i="1" dirty="0" smtClean="0">
                <a:latin typeface="+mj-lt"/>
              </a:rPr>
              <a:t>SFW query…</a:t>
            </a:r>
            <a:endParaRPr lang="en-US" sz="2000" i="1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90587" y="2177901"/>
            <a:ext cx="27219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Find movies whose title appears more than once.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129713" y="3009045"/>
            <a:ext cx="1997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4098212" y="4135660"/>
            <a:ext cx="11468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5622212" y="4482478"/>
            <a:ext cx="1489788" cy="369186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90587" y="3865443"/>
            <a:ext cx="2370446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Note the scoping of the variables!</a:t>
            </a:r>
            <a:endParaRPr lang="en-US" sz="2400" dirty="0"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727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347" grpId="0" animBg="1"/>
      <p:bldP spid="185349" grpId="0" animBg="1"/>
      <p:bldP spid="2" grpId="0"/>
      <p:bldP spid="14" grpId="0" animBg="1"/>
      <p:bldP spid="15" grpId="0" animBg="1"/>
      <p:bldP spid="16" grpId="0" animBg="1"/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53D0A-9BCB-460A-B87C-22D150A4087A}" type="slidenum">
              <a:rPr lang="en-US"/>
              <a:pPr/>
              <a:t>16</a:t>
            </a:fld>
            <a:endParaRPr lang="en-US"/>
          </a:p>
        </p:txBody>
      </p:sp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Aggregations</a:t>
            </a:r>
          </a:p>
        </p:txBody>
      </p:sp>
      <p:sp>
        <p:nvSpPr>
          <p:cNvPr id="180236" name="Rectangle 12"/>
          <p:cNvSpPr>
            <a:spLocks noChangeArrowheads="1"/>
          </p:cNvSpPr>
          <p:nvPr/>
        </p:nvSpPr>
        <p:spPr bwMode="auto">
          <a:xfrm>
            <a:off x="3084472" y="1546840"/>
            <a:ext cx="170014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accent2"/>
                </a:solidFill>
              </a:rPr>
              <a:t>Purchase</a:t>
            </a:r>
          </a:p>
        </p:txBody>
      </p:sp>
      <p:graphicFrame>
        <p:nvGraphicFramePr>
          <p:cNvPr id="180271" name="Group 47"/>
          <p:cNvGraphicFramePr>
            <a:graphicFrameLocks noGrp="1"/>
          </p:cNvGraphicFramePr>
          <p:nvPr>
            <p:extLst/>
          </p:nvPr>
        </p:nvGraphicFramePr>
        <p:xfrm>
          <a:off x="3155950" y="2191544"/>
          <a:ext cx="5880100" cy="2489200"/>
        </p:xfrm>
        <a:graphic>
          <a:graphicData uri="http://schemas.openxmlformats.org/drawingml/2006/table">
            <a:tbl>
              <a:tblPr/>
              <a:tblGrid>
                <a:gridCol w="1470025"/>
                <a:gridCol w="1470025"/>
                <a:gridCol w="1470025"/>
                <a:gridCol w="1470025"/>
              </a:tblGrid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674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81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0272" name="Text Box 48"/>
          <p:cNvSpPr txBox="1">
            <a:spLocks noChangeArrowheads="1"/>
          </p:cNvSpPr>
          <p:nvPr/>
        </p:nvSpPr>
        <p:spPr bwMode="auto">
          <a:xfrm>
            <a:off x="838200" y="5105341"/>
            <a:ext cx="5372099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* quantity)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 ‘bagel’</a:t>
            </a:r>
          </a:p>
        </p:txBody>
      </p:sp>
      <p:sp>
        <p:nvSpPr>
          <p:cNvPr id="180273" name="AutoShape 49"/>
          <p:cNvSpPr>
            <a:spLocks noChangeArrowheads="1"/>
          </p:cNvSpPr>
          <p:nvPr/>
        </p:nvSpPr>
        <p:spPr bwMode="auto">
          <a:xfrm>
            <a:off x="6584176" y="5400645"/>
            <a:ext cx="1041400" cy="609720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180274" name="Rectangle 50"/>
          <p:cNvSpPr>
            <a:spLocks noChangeArrowheads="1"/>
          </p:cNvSpPr>
          <p:nvPr/>
        </p:nvSpPr>
        <p:spPr bwMode="auto">
          <a:xfrm>
            <a:off x="7883992" y="5418239"/>
            <a:ext cx="3508893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800" dirty="0"/>
              <a:t>50  (= </a:t>
            </a:r>
            <a:r>
              <a:rPr lang="en-US" sz="2800" dirty="0" smtClean="0"/>
              <a:t>1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 + 1.50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800" dirty="0" smtClean="0"/>
              <a:t>20</a:t>
            </a:r>
            <a:r>
              <a:rPr lang="en-US" sz="2800" dirty="0"/>
              <a:t>)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891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0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272" grpId="0" animBg="1"/>
      <p:bldP spid="180273" grpId="0" animBg="1"/>
      <p:bldP spid="18027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E92735-C9B9-4325-BCC9-0EAC5E63928C}" type="slidenum">
              <a:rPr lang="en-US"/>
              <a:pPr/>
              <a:t>17</a:t>
            </a:fld>
            <a:endParaRPr lang="en-US"/>
          </a:p>
        </p:txBody>
      </p:sp>
      <p:sp>
        <p:nvSpPr>
          <p:cNvPr id="186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Grouping &amp; Aggregations: GROUP BY</a:t>
            </a:r>
            <a:endParaRPr lang="en-US" dirty="0"/>
          </a:p>
        </p:txBody>
      </p:sp>
      <p:sp>
        <p:nvSpPr>
          <p:cNvPr id="186372" name="Text Box 4"/>
          <p:cNvSpPr txBox="1">
            <a:spLocks noChangeArrowheads="1"/>
          </p:cNvSpPr>
          <p:nvPr/>
        </p:nvSpPr>
        <p:spPr bwMode="auto">
          <a:xfrm>
            <a:off x="8305799" y="2360063"/>
            <a:ext cx="3325136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Find total sales after 10/1/2005, </a:t>
            </a:r>
            <a:r>
              <a:rPr lang="en-US" sz="2800" dirty="0">
                <a:latin typeface="+mj-lt"/>
              </a:rPr>
              <a:t>only </a:t>
            </a:r>
            <a:r>
              <a:rPr lang="en-US" sz="2800" dirty="0" smtClean="0">
                <a:latin typeface="+mj-lt"/>
              </a:rPr>
              <a:t>for products </a:t>
            </a:r>
            <a:r>
              <a:rPr lang="en-US" sz="2800" dirty="0">
                <a:latin typeface="+mj-lt"/>
              </a:rPr>
              <a:t>that have more than</a:t>
            </a:r>
          </a:p>
          <a:p>
            <a:pPr eaLnBrk="0" hangingPunct="0"/>
            <a:r>
              <a:rPr lang="en-US" sz="2800" dirty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0 total units sold</a:t>
            </a:r>
            <a:endParaRPr lang="en-US" sz="2800" dirty="0">
              <a:latin typeface="+mj-lt"/>
            </a:endParaRPr>
          </a:p>
        </p:txBody>
      </p:sp>
      <p:sp>
        <p:nvSpPr>
          <p:cNvPr id="186373" name="Text Box 5"/>
          <p:cNvSpPr txBox="1">
            <a:spLocks noChangeArrowheads="1"/>
          </p:cNvSpPr>
          <p:nvPr/>
        </p:nvSpPr>
        <p:spPr bwMode="auto">
          <a:xfrm>
            <a:off x="838200" y="4809119"/>
            <a:ext cx="6576289" cy="46166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latin typeface="+mj-lt"/>
              </a:rPr>
              <a:t>HAVING </a:t>
            </a:r>
            <a:r>
              <a:rPr lang="en-US" sz="2400" dirty="0" smtClean="0">
                <a:latin typeface="+mj-lt"/>
              </a:rPr>
              <a:t>clauses </a:t>
            </a:r>
            <a:r>
              <a:rPr lang="en-US" sz="2400" dirty="0">
                <a:latin typeface="+mj-lt"/>
              </a:rPr>
              <a:t>contains conditions on </a:t>
            </a:r>
            <a:r>
              <a:rPr lang="en-US" sz="2400" b="1" dirty="0" smtClean="0">
                <a:latin typeface="+mj-lt"/>
              </a:rPr>
              <a:t>aggregates</a:t>
            </a:r>
            <a:endParaRPr lang="en-US" sz="2400" b="1" dirty="0">
              <a:latin typeface="+mj-lt"/>
            </a:endParaRPr>
          </a:p>
        </p:txBody>
      </p:sp>
      <p:sp>
        <p:nvSpPr>
          <p:cNvPr id="11" name="Text Box 1032"/>
          <p:cNvSpPr txBox="1">
            <a:spLocks noChangeArrowheads="1"/>
          </p:cNvSpPr>
          <p:nvPr/>
        </p:nvSpPr>
        <p:spPr bwMode="auto">
          <a:xfrm>
            <a:off x="838200" y="2381482"/>
            <a:ext cx="7064755" cy="193899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product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SUM(price*quantity)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Purchase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SUM(quantity) &gt;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0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Text Box 5"/>
          <p:cNvSpPr txBox="1">
            <a:spLocks noChangeArrowheads="1"/>
          </p:cNvSpPr>
          <p:nvPr/>
        </p:nvSpPr>
        <p:spPr bwMode="auto">
          <a:xfrm>
            <a:off x="838200" y="5759429"/>
            <a:ext cx="7104253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i="1" dirty="0" smtClean="0">
                <a:latin typeface="+mj-lt"/>
              </a:rPr>
              <a:t>Whereas WHERE clauses condition on </a:t>
            </a:r>
            <a:r>
              <a:rPr lang="en-US" sz="2400" b="1" i="1" dirty="0" smtClean="0">
                <a:latin typeface="+mj-lt"/>
              </a:rPr>
              <a:t>individual tuples…</a:t>
            </a:r>
            <a:endParaRPr lang="en-US" sz="2400" b="1" i="1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11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6372" grpId="0"/>
      <p:bldP spid="186373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18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GROUP BY: (1) </a:t>
            </a:r>
            <a:r>
              <a:rPr lang="en-US" dirty="0"/>
              <a:t>Compute </a:t>
            </a:r>
            <a:r>
              <a:rPr lang="en-US" dirty="0" smtClean="0">
                <a:solidFill>
                  <a:schemeClr val="accent2"/>
                </a:solidFill>
              </a:rPr>
              <a:t>FROM</a:t>
            </a:r>
            <a:r>
              <a:rPr lang="en-US" dirty="0" smtClean="0"/>
              <a:t>-</a:t>
            </a:r>
            <a:r>
              <a:rPr lang="en-US" dirty="0" smtClean="0">
                <a:solidFill>
                  <a:schemeClr val="accent2"/>
                </a:solidFill>
              </a:rPr>
              <a:t>WHERE</a:t>
            </a:r>
            <a:endParaRPr lang="en-US" sz="3200" dirty="0"/>
          </a:p>
        </p:txBody>
      </p:sp>
      <p:graphicFrame>
        <p:nvGraphicFramePr>
          <p:cNvPr id="18335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0378478"/>
              </p:ext>
            </p:extLst>
          </p:nvPr>
        </p:nvGraphicFramePr>
        <p:xfrm>
          <a:off x="3638550" y="380761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2095500" y="4431386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1" y="1760656"/>
            <a:ext cx="7326894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95500" y="3807618"/>
            <a:ext cx="8819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</a:p>
          <a:p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6016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19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(2) Aggregate by the </a:t>
            </a:r>
            <a:r>
              <a:rPr lang="en-US" dirty="0" smtClean="0">
                <a:solidFill>
                  <a:schemeClr val="accent2"/>
                </a:solidFill>
              </a:rPr>
              <a:t>GROUP </a:t>
            </a:r>
            <a:r>
              <a:rPr lang="en-US" dirty="0">
                <a:solidFill>
                  <a:schemeClr val="accent2"/>
                </a:solidFill>
              </a:rPr>
              <a:t>BY</a:t>
            </a:r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518060" y="44313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</a:t>
            </a:r>
          </a:p>
        </p:txBody>
      </p:sp>
      <p:sp>
        <p:nvSpPr>
          <p:cNvPr id="2" name="Rectangle 1"/>
          <p:cNvSpPr/>
          <p:nvPr/>
        </p:nvSpPr>
        <p:spPr>
          <a:xfrm>
            <a:off x="5275534" y="4073486"/>
            <a:ext cx="13003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endParaRPr lang="en-US" dirty="0"/>
          </a:p>
        </p:txBody>
      </p:sp>
      <p:graphicFrame>
        <p:nvGraphicFramePr>
          <p:cNvPr id="13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060719"/>
              </p:ext>
            </p:extLst>
          </p:nvPr>
        </p:nvGraphicFramePr>
        <p:xfrm>
          <a:off x="65595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822871"/>
              </p:ext>
            </p:extLst>
          </p:nvPr>
        </p:nvGraphicFramePr>
        <p:xfrm>
          <a:off x="6813966" y="3778208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975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Basic terminology: </a:t>
            </a:r>
          </a:p>
          <a:p>
            <a:pPr lvl="1"/>
            <a:r>
              <a:rPr lang="en-US" dirty="0"/>
              <a:t>r</a:t>
            </a:r>
            <a:r>
              <a:rPr lang="en-US" dirty="0" smtClean="0"/>
              <a:t>elation / table (+ “instance of”), row / tuple, column / attribute, </a:t>
            </a:r>
            <a:r>
              <a:rPr lang="en-US" dirty="0" err="1" smtClean="0"/>
              <a:t>multiset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Table schemas in SQL</a:t>
            </a:r>
          </a:p>
          <a:p>
            <a:endParaRPr lang="en-US" dirty="0" smtClean="0"/>
          </a:p>
          <a:p>
            <a:r>
              <a:rPr lang="en-US" dirty="0" smtClean="0"/>
              <a:t>Single-table queries:</a:t>
            </a:r>
          </a:p>
          <a:p>
            <a:pPr lvl="1"/>
            <a:r>
              <a:rPr lang="en-US" dirty="0" smtClean="0"/>
              <a:t>SFW (selection + projection)</a:t>
            </a:r>
          </a:p>
          <a:p>
            <a:pPr lvl="1"/>
            <a:r>
              <a:rPr lang="en-US" dirty="0" smtClean="0"/>
              <a:t>Basic SQL operators: LIKE, DISTINCT, ORDER BY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Multi-table queries:</a:t>
            </a:r>
          </a:p>
          <a:p>
            <a:pPr lvl="1"/>
            <a:r>
              <a:rPr lang="en-US" dirty="0" smtClean="0"/>
              <a:t>Foreign keys</a:t>
            </a:r>
          </a:p>
          <a:p>
            <a:pPr lvl="1"/>
            <a:r>
              <a:rPr lang="en-US" dirty="0" smtClean="0"/>
              <a:t>JOINS:</a:t>
            </a:r>
          </a:p>
          <a:p>
            <a:pPr lvl="2"/>
            <a:r>
              <a:rPr lang="en-US" dirty="0" smtClean="0"/>
              <a:t>Basic SQL syntax &amp; semantics of</a:t>
            </a:r>
          </a:p>
          <a:p>
            <a:pPr lvl="1"/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122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20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(3) Filter by the </a:t>
            </a:r>
            <a:r>
              <a:rPr lang="en-US" dirty="0" smtClean="0">
                <a:solidFill>
                  <a:schemeClr val="accent2"/>
                </a:solidFill>
              </a:rPr>
              <a:t>HAVING</a:t>
            </a:r>
            <a:r>
              <a:rPr lang="en-US" dirty="0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5910107" y="4278485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5797478" y="3909153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806450" y="1765300"/>
            <a:ext cx="7288409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SUM(quantity) &gt; 30</a:t>
            </a:r>
          </a:p>
        </p:txBody>
      </p:sp>
      <p:graphicFrame>
        <p:nvGraphicFramePr>
          <p:cNvPr id="14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685211"/>
              </p:ext>
            </p:extLst>
          </p:nvPr>
        </p:nvGraphicFramePr>
        <p:xfrm>
          <a:off x="916148" y="3765232"/>
          <a:ext cx="4381500" cy="277368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Craisins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11/3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5" name="Group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4229284"/>
              </p:ext>
            </p:extLst>
          </p:nvPr>
        </p:nvGraphicFramePr>
        <p:xfrm>
          <a:off x="7318741" y="3765232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3869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8571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57AEB7-BA22-4EB6-A91B-7EA529618DD9}" type="slidenum">
              <a:rPr lang="en-US"/>
              <a:pPr/>
              <a:t>21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>
          <a:xfrm>
            <a:off x="806450" y="622300"/>
            <a:ext cx="10045700" cy="1143000"/>
          </a:xfrm>
        </p:spPr>
        <p:txBody>
          <a:bodyPr>
            <a:normAutofit/>
          </a:bodyPr>
          <a:lstStyle/>
          <a:p>
            <a:pPr eaLnBrk="0" hangingPunct="0"/>
            <a:r>
              <a:rPr lang="en-US" dirty="0" smtClean="0"/>
              <a:t>GROUP BY: (3</a:t>
            </a:r>
            <a:r>
              <a:rPr lang="en-US" smtClean="0"/>
              <a:t>) </a:t>
            </a:r>
            <a:r>
              <a:rPr lang="en-US" smtClean="0">
                <a:solidFill>
                  <a:schemeClr val="accent2"/>
                </a:solidFill>
              </a:rPr>
              <a:t>SELECT</a:t>
            </a:r>
            <a:r>
              <a:rPr lang="en-US" smtClean="0"/>
              <a:t> clause</a:t>
            </a:r>
            <a:endParaRPr lang="en-US" dirty="0"/>
          </a:p>
        </p:txBody>
      </p:sp>
      <p:sp>
        <p:nvSpPr>
          <p:cNvPr id="5" name="AutoShape 79"/>
          <p:cNvSpPr>
            <a:spLocks noChangeArrowheads="1"/>
          </p:cNvSpPr>
          <p:nvPr/>
        </p:nvSpPr>
        <p:spPr bwMode="auto">
          <a:xfrm>
            <a:off x="6453610" y="4300000"/>
            <a:ext cx="905874" cy="733663"/>
          </a:xfrm>
          <a:prstGeom prst="rightArrow">
            <a:avLst>
              <a:gd name="adj1" fmla="val 50000"/>
              <a:gd name="adj2" fmla="val 50245"/>
            </a:avLst>
          </a:prstGeom>
          <a:solidFill>
            <a:srgbClr val="C0C0C0">
              <a:alpha val="50000"/>
            </a:srgbClr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806450" y="1986284"/>
            <a:ext cx="7297190" cy="14773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product, SUM(price*quantity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) AS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TotalSales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Purchase</a:t>
            </a:r>
            <a:endParaRPr lang="en-US" dirty="0">
              <a:solidFill>
                <a:schemeClr val="bg1">
                  <a:lumMod val="8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date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&gt; ‘10/1/2005’</a:t>
            </a:r>
          </a:p>
          <a:p>
            <a:pPr eaLnBrk="0" hangingPunct="0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dirty="0" smtClean="0">
                <a:solidFill>
                  <a:schemeClr val="bg1">
                    <a:lumMod val="8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SUM(quantity) &gt; 100</a:t>
            </a:r>
          </a:p>
        </p:txBody>
      </p:sp>
      <p:graphicFrame>
        <p:nvGraphicFramePr>
          <p:cNvPr id="7" name="Group 74"/>
          <p:cNvGraphicFramePr>
            <a:graphicFrameLocks noGrp="1"/>
          </p:cNvGraphicFramePr>
          <p:nvPr>
            <p:extLst/>
          </p:nvPr>
        </p:nvGraphicFramePr>
        <p:xfrm>
          <a:off x="7771442" y="3776079"/>
          <a:ext cx="3429000" cy="1803401"/>
        </p:xfrm>
        <a:graphic>
          <a:graphicData uri="http://schemas.openxmlformats.org/drawingml/2006/table">
            <a:tbl>
              <a:tblPr/>
              <a:tblGrid>
                <a:gridCol w="1524000"/>
                <a:gridCol w="1905000"/>
              </a:tblGrid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TotalSales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00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016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340981" y="3930668"/>
            <a:ext cx="10185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endParaRPr lang="en-US" dirty="0"/>
          </a:p>
        </p:txBody>
      </p:sp>
      <p:graphicFrame>
        <p:nvGraphicFramePr>
          <p:cNvPr id="12" name="Group 58"/>
          <p:cNvGraphicFramePr>
            <a:graphicFrameLocks noGrp="1"/>
          </p:cNvGraphicFramePr>
          <p:nvPr>
            <p:extLst/>
          </p:nvPr>
        </p:nvGraphicFramePr>
        <p:xfrm>
          <a:off x="806450" y="3776079"/>
          <a:ext cx="4381500" cy="1981200"/>
        </p:xfrm>
        <a:graphic>
          <a:graphicData uri="http://schemas.openxmlformats.org/drawingml/2006/table">
            <a:tbl>
              <a:tblPr/>
              <a:tblGrid>
                <a:gridCol w="1095375"/>
                <a:gridCol w="1095375"/>
                <a:gridCol w="1095375"/>
                <a:gridCol w="1095375"/>
              </a:tblGrid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Date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Quantity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Bagel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1.50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592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Banana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0.5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6981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10/10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87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16A94-9259-4A86-8439-1E49423A5C0C}" type="slidenum">
              <a:rPr lang="en-US"/>
              <a:pPr/>
              <a:t>22</a:t>
            </a:fld>
            <a:endParaRPr lang="en-US"/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464654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General form of Grouping and Aggregation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3956050" y="1790217"/>
            <a:ext cx="42799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S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R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,…,R</a:t>
            </a:r>
            <a:r>
              <a:rPr lang="en-US" sz="2400" baseline="-25000" dirty="0">
                <a:latin typeface="Menlo" charset="0"/>
                <a:ea typeface="Menlo" charset="0"/>
                <a:cs typeface="Menlo" charset="0"/>
              </a:rPr>
              <a:t>n</a:t>
            </a: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,…,</a:t>
            </a:r>
            <a:r>
              <a:rPr lang="en-US" sz="2400" dirty="0" err="1">
                <a:latin typeface="Menlo" charset="0"/>
                <a:ea typeface="Menlo" charset="0"/>
                <a:cs typeface="Menlo" charset="0"/>
              </a:rPr>
              <a:t>a</a:t>
            </a:r>
            <a:r>
              <a:rPr lang="en-US" sz="2400" baseline="-25000" dirty="0" err="1">
                <a:latin typeface="Menlo" charset="0"/>
                <a:ea typeface="Menlo" charset="0"/>
                <a:cs typeface="Menlo" charset="0"/>
              </a:rPr>
              <a:t>k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buFontTx/>
              <a:buNone/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C</a:t>
            </a:r>
            <a:r>
              <a:rPr lang="en-US" sz="2400" baseline="-25000" dirty="0" smtClean="0">
                <a:latin typeface="Menlo" charset="0"/>
                <a:ea typeface="Menlo" charset="0"/>
                <a:cs typeface="Menlo" charset="0"/>
              </a:rPr>
              <a:t>2</a:t>
            </a:r>
            <a:endParaRPr lang="en-US" sz="2400" baseline="-25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>
          <a:xfrm>
            <a:off x="2133601" y="3809998"/>
            <a:ext cx="8240486" cy="2987485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09600" indent="-609600">
              <a:buFont typeface="Arial"/>
              <a:buNone/>
            </a:pPr>
            <a:r>
              <a:rPr lang="en-US" sz="2400" dirty="0" smtClean="0"/>
              <a:t>Evaluation steps: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Evaluate </a:t>
            </a:r>
            <a:r>
              <a:rPr lang="en-US" sz="2400" dirty="0" smtClean="0">
                <a:solidFill>
                  <a:schemeClr val="accent2"/>
                </a:solidFill>
              </a:rPr>
              <a:t>FROM-WHERE</a:t>
            </a:r>
            <a:r>
              <a:rPr lang="en-US" sz="2400" dirty="0" smtClean="0"/>
              <a:t>: apply condition C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 on the  attributes in R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,…,R</a:t>
            </a:r>
            <a:r>
              <a:rPr lang="en-US" sz="2400" baseline="-25000" dirty="0" smtClean="0"/>
              <a:t>n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chemeClr val="accent2"/>
                </a:solidFill>
              </a:rPr>
              <a:t>GROUP BY </a:t>
            </a:r>
            <a:r>
              <a:rPr lang="en-US" sz="2400" dirty="0" smtClean="0"/>
              <a:t>the attributes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,…,</a:t>
            </a:r>
            <a:r>
              <a:rPr lang="en-US" sz="2400" dirty="0" err="1" smtClean="0"/>
              <a:t>a</a:t>
            </a:r>
            <a:r>
              <a:rPr lang="en-US" sz="2400" baseline="-25000" dirty="0" err="1" smtClean="0"/>
              <a:t>k</a:t>
            </a:r>
            <a:r>
              <a:rPr lang="en-US" baseline="-25000" dirty="0" smtClean="0"/>
              <a:t> </a:t>
            </a:r>
            <a:endParaRPr lang="en-US" sz="2400" dirty="0" smtClean="0"/>
          </a:p>
          <a:p>
            <a:pPr marL="609600" indent="-609600">
              <a:buFontTx/>
              <a:buAutoNum type="arabicPeriod"/>
            </a:pPr>
            <a:r>
              <a:rPr lang="en-US" sz="2400" dirty="0" smtClean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Apply HAVING condition C</a:t>
            </a:r>
            <a:r>
              <a:rPr lang="en-US" sz="2400" baseline="-25000" dirty="0" smtClean="0">
                <a:solidFill>
                  <a:srgbClr val="FF0000"/>
                </a:solidFill>
              </a:rPr>
              <a:t>2</a:t>
            </a:r>
            <a:r>
              <a:rPr lang="en-US" sz="2400" dirty="0" smtClean="0">
                <a:solidFill>
                  <a:srgbClr val="FF0000"/>
                </a:solidFill>
              </a:rPr>
              <a:t> to each group (may have aggregates)</a:t>
            </a:r>
          </a:p>
          <a:p>
            <a:pPr marL="609600" indent="-609600">
              <a:buFontTx/>
              <a:buAutoNum type="arabicPeriod"/>
            </a:pPr>
            <a:r>
              <a:rPr lang="en-US" sz="2400" dirty="0" smtClean="0"/>
              <a:t> Compute aggregates in </a:t>
            </a:r>
            <a:r>
              <a:rPr lang="en-US" sz="2400" dirty="0" smtClean="0">
                <a:solidFill>
                  <a:schemeClr val="accent2"/>
                </a:solidFill>
              </a:rPr>
              <a:t>SELECT</a:t>
            </a:r>
            <a:r>
              <a:rPr lang="en-US" sz="2400" dirty="0" smtClean="0"/>
              <a:t>, S, and return the result</a:t>
            </a:r>
            <a:endParaRPr lang="en-US" sz="2400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793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AB3F50-4467-4A37-BA73-98C64D7E28FF}" type="slidenum">
              <a:rPr lang="en-US"/>
              <a:pPr/>
              <a:t>23</a:t>
            </a:fld>
            <a:endParaRPr lang="en-US"/>
          </a:p>
        </p:txBody>
      </p:sp>
      <p:sp>
        <p:nvSpPr>
          <p:cNvPr id="181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1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For numerical operations, </a:t>
            </a:r>
            <a:r>
              <a:rPr lang="en-US" dirty="0" smtClean="0"/>
              <a:t>NULL -&gt; NULL:</a:t>
            </a:r>
          </a:p>
          <a:p>
            <a:pPr lvl="1"/>
            <a:r>
              <a:rPr lang="en-US" dirty="0" smtClean="0"/>
              <a:t>If x = </a:t>
            </a:r>
            <a:r>
              <a:rPr lang="en-US" dirty="0"/>
              <a:t>NULL then 4*(3-x)/7 is still NULL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For </a:t>
            </a:r>
            <a:r>
              <a:rPr lang="en-US" i="1" dirty="0" err="1" smtClean="0"/>
              <a:t>boolean</a:t>
            </a:r>
            <a:r>
              <a:rPr lang="en-US" i="1" dirty="0" smtClean="0"/>
              <a:t> operations, </a:t>
            </a:r>
            <a:r>
              <a:rPr lang="en-US" dirty="0"/>
              <a:t>i</a:t>
            </a:r>
            <a:r>
              <a:rPr lang="en-US" dirty="0" smtClean="0"/>
              <a:t>n </a:t>
            </a:r>
            <a:r>
              <a:rPr lang="en-US" dirty="0"/>
              <a:t>SQL there are three </a:t>
            </a:r>
            <a:r>
              <a:rPr lang="en-US" dirty="0" smtClean="0"/>
              <a:t>values:</a:t>
            </a:r>
            <a:endParaRPr lang="en-US" dirty="0"/>
          </a:p>
          <a:p>
            <a:pPr lvl="1">
              <a:buFontTx/>
              <a:buNone/>
            </a:pPr>
            <a:endParaRPr lang="en-US" b="1" dirty="0" smtClean="0"/>
          </a:p>
          <a:p>
            <a:pPr lvl="1">
              <a:buFontTx/>
              <a:buNone/>
            </a:pPr>
            <a:r>
              <a:rPr lang="en-US" b="1" dirty="0" smtClean="0"/>
              <a:t>FALSE             </a:t>
            </a:r>
            <a:r>
              <a:rPr lang="en-US" b="1" dirty="0"/>
              <a:t>= 	0</a:t>
            </a:r>
          </a:p>
          <a:p>
            <a:pPr lvl="1">
              <a:buFontTx/>
              <a:buNone/>
            </a:pPr>
            <a:r>
              <a:rPr lang="en-US" b="1" dirty="0"/>
              <a:t>UNKNOWN    = 	0.5</a:t>
            </a:r>
          </a:p>
          <a:p>
            <a:pPr lvl="1">
              <a:buFontTx/>
              <a:buNone/>
            </a:pPr>
            <a:r>
              <a:rPr lang="en-US" b="1" dirty="0" smtClean="0"/>
              <a:t>TRUE               </a:t>
            </a:r>
            <a:r>
              <a:rPr lang="en-US" b="1" dirty="0"/>
              <a:t>= 	</a:t>
            </a:r>
            <a:r>
              <a:rPr lang="en-US" b="1" dirty="0" smtClean="0"/>
              <a:t>1</a:t>
            </a:r>
          </a:p>
          <a:p>
            <a:pPr lvl="1">
              <a:buFontTx/>
              <a:buNone/>
            </a:pPr>
            <a:endParaRPr lang="en-US" b="1" dirty="0" smtClean="0"/>
          </a:p>
          <a:p>
            <a:pPr lvl="1"/>
            <a:r>
              <a:rPr lang="en-US" dirty="0"/>
              <a:t>If x= NULL then x=“Joe</a:t>
            </a:r>
            <a:r>
              <a:rPr lang="en-US" dirty="0" smtClean="0"/>
              <a:t>” is </a:t>
            </a:r>
            <a:r>
              <a:rPr lang="en-US" dirty="0"/>
              <a:t>UNKNOWN</a:t>
            </a:r>
          </a:p>
          <a:p>
            <a:pPr lvl="1">
              <a:buFontTx/>
              <a:buNone/>
            </a:pP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5909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2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12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33BD-9F88-4F66-8FF8-5370184D3722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182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3327400"/>
          </a:xfrm>
        </p:spPr>
        <p:txBody>
          <a:bodyPr/>
          <a:lstStyle/>
          <a:p>
            <a:r>
              <a:rPr lang="en-US" dirty="0"/>
              <a:t>C1 AND C2   =  min(C1, C2)</a:t>
            </a:r>
          </a:p>
          <a:p>
            <a:r>
              <a:rPr lang="en-US" dirty="0"/>
              <a:t>C1  OR  </a:t>
            </a:r>
            <a:r>
              <a:rPr lang="en-US" dirty="0" smtClean="0"/>
              <a:t> C2   =  </a:t>
            </a:r>
            <a:r>
              <a:rPr lang="en-US" dirty="0"/>
              <a:t>max(C1, C2)</a:t>
            </a:r>
          </a:p>
          <a:p>
            <a:r>
              <a:rPr lang="en-US" dirty="0"/>
              <a:t>NOT C1         =  1 – C1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2276" name="Rectangle 4"/>
          <p:cNvSpPr>
            <a:spLocks noChangeArrowheads="1"/>
          </p:cNvSpPr>
          <p:nvPr/>
        </p:nvSpPr>
        <p:spPr bwMode="auto">
          <a:xfrm>
            <a:off x="2286000" y="3581401"/>
            <a:ext cx="6692858" cy="14219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age &lt; 25)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AND (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height &gt; 6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weight &gt; 190)</a:t>
            </a:r>
          </a:p>
        </p:txBody>
      </p:sp>
      <p:sp>
        <p:nvSpPr>
          <p:cNvPr id="182277" name="Text Box 5"/>
          <p:cNvSpPr txBox="1">
            <a:spLocks noChangeArrowheads="1"/>
          </p:cNvSpPr>
          <p:nvPr/>
        </p:nvSpPr>
        <p:spPr bwMode="auto">
          <a:xfrm>
            <a:off x="9299538" y="3679890"/>
            <a:ext cx="19754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+mj-lt"/>
              </a:rPr>
              <a:t>Won’t return e.g</a:t>
            </a:r>
            <a:r>
              <a:rPr lang="en-US" sz="2000" dirty="0">
                <a:latin typeface="+mj-lt"/>
              </a:rPr>
              <a:t>.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(age=20</a:t>
            </a:r>
            <a:r>
              <a:rPr lang="en-US" sz="2000" dirty="0">
                <a:latin typeface="+mj-lt"/>
              </a:rPr>
              <a:t/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height=</a:t>
            </a:r>
            <a:r>
              <a:rPr lang="en-US" sz="2000" dirty="0">
                <a:latin typeface="+mj-lt"/>
              </a:rPr>
              <a:t>NULL</a:t>
            </a:r>
            <a:br>
              <a:rPr lang="en-US" sz="2000" dirty="0">
                <a:latin typeface="+mj-lt"/>
              </a:rPr>
            </a:br>
            <a:r>
              <a:rPr lang="en-US" sz="2000" dirty="0" smtClean="0">
                <a:latin typeface="+mj-lt"/>
              </a:rPr>
              <a:t>weight=200)!</a:t>
            </a:r>
            <a:endParaRPr lang="en-US" sz="2000" dirty="0"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660" y="5708134"/>
            <a:ext cx="662598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Rule in SQL: include only tuples that yield </a:t>
            </a:r>
            <a:r>
              <a:rPr lang="en-US" sz="2400" dirty="0" smtClean="0">
                <a:latin typeface="+mj-lt"/>
              </a:rPr>
              <a:t>TRUE / 1.0</a:t>
            </a:r>
            <a:endParaRPr lang="en-US" sz="2400" dirty="0">
              <a:latin typeface="+mj-l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23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5" grpId="0" build="p"/>
      <p:bldP spid="182276" grpId="0" animBg="1"/>
      <p:bldP spid="182277" grpId="0" animBg="1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2907-1C6D-41FA-AAF1-1B0777B84EE1}" type="slidenum">
              <a:rPr lang="en-US"/>
              <a:pPr/>
              <a:t>25</a:t>
            </a:fld>
            <a:endParaRPr lang="en-US"/>
          </a:p>
        </p:txBody>
      </p:sp>
      <p:sp>
        <p:nvSpPr>
          <p:cNvPr id="183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Null Values</a:t>
            </a:r>
          </a:p>
        </p:txBody>
      </p:sp>
      <p:sp>
        <p:nvSpPr>
          <p:cNvPr id="183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793054"/>
            <a:ext cx="7772400" cy="2463800"/>
          </a:xfrm>
        </p:spPr>
        <p:txBody>
          <a:bodyPr/>
          <a:lstStyle/>
          <a:p>
            <a:pPr>
              <a:buFontTx/>
              <a:buNone/>
            </a:pPr>
            <a:r>
              <a:rPr lang="en-US" dirty="0"/>
              <a:t>Unexpected behavior:</a:t>
            </a:r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endParaRPr lang="en-US" dirty="0"/>
          </a:p>
        </p:txBody>
      </p:sp>
      <p:sp>
        <p:nvSpPr>
          <p:cNvPr id="183300" name="Rectangle 4"/>
          <p:cNvSpPr>
            <a:spLocks noChangeArrowheads="1"/>
          </p:cNvSpPr>
          <p:nvPr/>
        </p:nvSpPr>
        <p:spPr bwMode="auto">
          <a:xfrm>
            <a:off x="838200" y="2536110"/>
            <a:ext cx="3159839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25</a:t>
            </a:r>
          </a:p>
        </p:txBody>
      </p:sp>
      <p:sp>
        <p:nvSpPr>
          <p:cNvPr id="2" name="Rectangle 1"/>
          <p:cNvSpPr/>
          <p:nvPr/>
        </p:nvSpPr>
        <p:spPr>
          <a:xfrm>
            <a:off x="838200" y="4359220"/>
            <a:ext cx="416594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2400" dirty="0">
                <a:latin typeface="+mj-lt"/>
              </a:rPr>
              <a:t>Some Persons are not included 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7215963" y="2443777"/>
            <a:ext cx="3531736" cy="175432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*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Person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age &lt; 25 </a:t>
            </a:r>
            <a:endParaRPr lang="en-US" sz="2400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OR  age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&gt;=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25 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OR  age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IS NULL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7215963" y="4636460"/>
            <a:ext cx="3558282" cy="4247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>
                <a:latin typeface="+mj-lt"/>
              </a:rPr>
              <a:t>Now it includes all Persons!</a:t>
            </a:r>
            <a:endParaRPr lang="en-US" sz="2400" dirty="0">
              <a:latin typeface="+mj-lt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5124938" y="3024954"/>
            <a:ext cx="1222744" cy="5582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2637519" y="5337670"/>
            <a:ext cx="4733260" cy="1386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dirty="0" smtClean="0"/>
              <a:t>Can test for NULL explicitly:</a:t>
            </a:r>
          </a:p>
          <a:p>
            <a:pPr lvl="1"/>
            <a:r>
              <a:rPr lang="en-US" dirty="0" smtClean="0"/>
              <a:t>x IS NULL</a:t>
            </a:r>
          </a:p>
          <a:p>
            <a:pPr lvl="1"/>
            <a:r>
              <a:rPr lang="en-US" dirty="0" smtClean="0"/>
              <a:t>x IS NOT NULL</a:t>
            </a:r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627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299" grpId="0" build="p"/>
      <p:bldP spid="183300" grpId="0" animBg="1"/>
      <p:bldP spid="2" grpId="0" animBg="1"/>
      <p:bldP spid="14" grpId="0" animBg="1"/>
      <p:bldP spid="15" grpId="0" animBg="1"/>
      <p:bldP spid="17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DB0800-3CE4-4806-8E29-034BECC3698A}" type="slidenum">
              <a:rPr lang="en-US"/>
              <a:pPr/>
              <a:t>26</a:t>
            </a:fld>
            <a:endParaRPr lang="en-US"/>
          </a:p>
        </p:txBody>
      </p:sp>
      <p:sp>
        <p:nvSpPr>
          <p:cNvPr id="237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Inner Joins</a:t>
            </a:r>
            <a:endParaRPr lang="en-US" dirty="0"/>
          </a:p>
        </p:txBody>
      </p:sp>
      <p:sp>
        <p:nvSpPr>
          <p:cNvPr id="2375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666876"/>
            <a:ext cx="86868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/>
              <a:t>By</a:t>
            </a:r>
            <a:r>
              <a:rPr lang="en-US" sz="2400" i="1" dirty="0"/>
              <a:t> </a:t>
            </a:r>
            <a:r>
              <a:rPr lang="en-US" sz="2400" dirty="0"/>
              <a:t>default, </a:t>
            </a:r>
            <a:r>
              <a:rPr lang="en-US" sz="2400" dirty="0" smtClean="0"/>
              <a:t>joins in </a:t>
            </a:r>
            <a:r>
              <a:rPr lang="en-US" sz="2400" dirty="0"/>
              <a:t>SQL are </a:t>
            </a:r>
            <a:r>
              <a:rPr lang="en-US" sz="2400" b="1" dirty="0"/>
              <a:t>“inner joins”: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	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accent2"/>
                </a:solidFill>
              </a:rPr>
              <a:t>     </a:t>
            </a:r>
            <a:endParaRPr lang="en-US" sz="2400" dirty="0"/>
          </a:p>
        </p:txBody>
      </p:sp>
      <p:sp>
        <p:nvSpPr>
          <p:cNvPr id="237572" name="Rectangle 4"/>
          <p:cNvSpPr>
            <a:spLocks noChangeArrowheads="1"/>
          </p:cNvSpPr>
          <p:nvPr/>
        </p:nvSpPr>
        <p:spPr bwMode="auto">
          <a:xfrm>
            <a:off x="838200" y="3166591"/>
            <a:ext cx="8032968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JOIN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Purchase </a:t>
            </a:r>
            <a:r>
              <a:rPr lang="en-US" sz="20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7573" name="Rectangle 5"/>
          <p:cNvSpPr>
            <a:spLocks noChangeArrowheads="1"/>
          </p:cNvSpPr>
          <p:nvPr/>
        </p:nvSpPr>
        <p:spPr bwMode="auto">
          <a:xfrm>
            <a:off x="838200" y="4539602"/>
            <a:ext cx="6186309" cy="104644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Purchase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8200" y="2245855"/>
            <a:ext cx="4073294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Product(name,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category)</a:t>
            </a:r>
          </a:p>
          <a:p>
            <a:pPr eaLnBrk="0" hangingPunct="0">
              <a:lnSpc>
                <a:spcPct val="90000"/>
              </a:lnSpc>
              <a:spcBef>
                <a:spcPct val="0"/>
              </a:spcBef>
              <a:buFontTx/>
              <a:buNone/>
            </a:pP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Purchase(</a:t>
            </a:r>
            <a:r>
              <a:rPr lang="en-US" sz="2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prodName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store)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Brace 2"/>
          <p:cNvSpPr/>
          <p:nvPr/>
        </p:nvSpPr>
        <p:spPr>
          <a:xfrm>
            <a:off x="9156700" y="3049350"/>
            <a:ext cx="368300" cy="27323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9726791" y="4237484"/>
            <a:ext cx="1943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j-lt"/>
              </a:rPr>
              <a:t>Both equivalent:</a:t>
            </a:r>
          </a:p>
          <a:p>
            <a:r>
              <a:rPr lang="en-US" dirty="0" smtClean="0">
                <a:latin typeface="+mj-lt"/>
              </a:rPr>
              <a:t>Both INNER JOINS!</a:t>
            </a:r>
            <a:endParaRPr lang="en-US" dirty="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8906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572" grpId="0" animBg="1"/>
      <p:bldP spid="237573" grpId="0" animBg="1"/>
      <p:bldP spid="2" grpId="0" animBg="1"/>
      <p:bldP spid="3" grpId="0" animBg="1"/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27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INNER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4782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INNER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64060" y="5929458"/>
            <a:ext cx="4122240" cy="5847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Note: another equivalent way to write an INNER JOIN!</a:t>
            </a:r>
            <a:endParaRPr lang="en-US" sz="1600" dirty="0"/>
          </a:p>
        </p:txBody>
      </p:sp>
      <p:sp>
        <p:nvSpPr>
          <p:cNvPr id="3" name="Right Arrow 2"/>
          <p:cNvSpPr/>
          <p:nvPr/>
        </p:nvSpPr>
        <p:spPr>
          <a:xfrm>
            <a:off x="6807200" y="5051912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537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 animBg="1"/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37351-EFAE-48B2-8CF8-756A43F9162D}" type="slidenum">
              <a:rPr lang="en-US"/>
              <a:pPr/>
              <a:t>28</a:t>
            </a:fld>
            <a:endParaRPr lang="en-US"/>
          </a:p>
        </p:txBody>
      </p:sp>
      <p:graphicFrame>
        <p:nvGraphicFramePr>
          <p:cNvPr id="239618" name="Group 2"/>
          <p:cNvGraphicFramePr>
            <a:graphicFrameLocks noGrp="1"/>
          </p:cNvGraphicFramePr>
          <p:nvPr>
            <p:extLst/>
          </p:nvPr>
        </p:nvGraphicFramePr>
        <p:xfrm>
          <a:off x="1981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35" name="Group 19"/>
          <p:cNvGraphicFramePr>
            <a:graphicFrameLocks noGrp="1"/>
          </p:cNvGraphicFramePr>
          <p:nvPr>
            <p:extLst/>
          </p:nvPr>
        </p:nvGraphicFramePr>
        <p:xfrm>
          <a:off x="6553200" y="1828800"/>
          <a:ext cx="3048000" cy="2032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prodName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39652" name="Group 36"/>
          <p:cNvGraphicFramePr>
            <a:graphicFrameLocks noGrp="1"/>
          </p:cNvGraphicFramePr>
          <p:nvPr>
            <p:extLst/>
          </p:nvPr>
        </p:nvGraphicFramePr>
        <p:xfrm>
          <a:off x="7620000" y="4181475"/>
          <a:ext cx="3048000" cy="2540000"/>
        </p:xfrm>
        <a:graphic>
          <a:graphicData uri="http://schemas.openxmlformats.org/drawingml/2006/table">
            <a:tbl>
              <a:tblPr/>
              <a:tblGrid>
                <a:gridCol w="1524000"/>
                <a:gridCol w="1524000"/>
              </a:tblGrid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store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Ritz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Camera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Wiz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OneClick</a:t>
                      </a:r>
                    </a:p>
                  </a:txBody>
                  <a:tcPr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5050"/>
                          </a:solidFill>
                          <a:effectLst/>
                          <a:latin typeface="Times New Roman" charset="0"/>
                        </a:rPr>
                        <a:t>NULL</a:t>
                      </a:r>
                    </a:p>
                  </a:txBody>
                  <a:tcPr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39672" name="Rectangle 56"/>
          <p:cNvSpPr>
            <a:spLocks noChangeArrowheads="1"/>
          </p:cNvSpPr>
          <p:nvPr/>
        </p:nvSpPr>
        <p:spPr bwMode="auto">
          <a:xfrm>
            <a:off x="1981201" y="1295401"/>
            <a:ext cx="116397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239673" name="Rectangle 57"/>
          <p:cNvSpPr>
            <a:spLocks noChangeArrowheads="1"/>
          </p:cNvSpPr>
          <p:nvPr/>
        </p:nvSpPr>
        <p:spPr bwMode="auto">
          <a:xfrm>
            <a:off x="6553200" y="1295401"/>
            <a:ext cx="132170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</a:rPr>
              <a:t>Purchase</a:t>
            </a: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458687"/>
            <a:ext cx="8229600" cy="1143000"/>
          </a:xfrm>
        </p:spPr>
        <p:txBody>
          <a:bodyPr/>
          <a:lstStyle/>
          <a:p>
            <a:r>
              <a:rPr lang="en-US" dirty="0" smtClean="0"/>
              <a:t>LEFT OUTER JOIN:</a:t>
            </a:r>
            <a:endParaRPr lang="en-US" dirty="0"/>
          </a:p>
        </p:txBody>
      </p:sp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564060" y="4798977"/>
            <a:ext cx="5989140" cy="125572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dirty="0" err="1" smtClean="0">
                <a:latin typeface="Menlo" charset="0"/>
                <a:ea typeface="Menlo" charset="0"/>
                <a:cs typeface="Menlo" charset="0"/>
              </a:rPr>
              <a:t>Purchase.store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 Product 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LEFT OUTER JOIN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Purchase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ON</a:t>
            </a:r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Product.name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dirty="0" err="1">
                <a:latin typeface="Menlo" charset="0"/>
                <a:ea typeface="Menlo" charset="0"/>
                <a:cs typeface="Menlo" charset="0"/>
              </a:rPr>
              <a:t>Purchase.prodName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" name="Right Arrow 2"/>
          <p:cNvSpPr/>
          <p:nvPr/>
        </p:nvSpPr>
        <p:spPr>
          <a:xfrm>
            <a:off x="6807200" y="5321300"/>
            <a:ext cx="584200" cy="27940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038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clarification: Sets vs. </a:t>
            </a:r>
            <a:r>
              <a:rPr lang="en-US" dirty="0" err="1" smtClean="0"/>
              <a:t>Multisets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theory, and in any more formal material, </a:t>
            </a:r>
            <a:r>
              <a:rPr lang="en-US" b="1" u="sng" dirty="0" smtClean="0"/>
              <a:t>by definition</a:t>
            </a:r>
            <a:r>
              <a:rPr lang="en-US" dirty="0" smtClean="0"/>
              <a:t> all relations are </a:t>
            </a:r>
            <a:r>
              <a:rPr lang="en-US" b="1" i="1" u="sng" dirty="0" smtClean="0"/>
              <a:t>sets</a:t>
            </a:r>
            <a:r>
              <a:rPr lang="en-US" b="1" i="1" dirty="0" smtClean="0"/>
              <a:t> of tuples</a:t>
            </a:r>
          </a:p>
          <a:p>
            <a:endParaRPr lang="en-US" dirty="0" smtClean="0"/>
          </a:p>
          <a:p>
            <a:r>
              <a:rPr lang="en-US" dirty="0" smtClean="0"/>
              <a:t>In SQL, relations (i.e. tables) are </a:t>
            </a:r>
            <a:r>
              <a:rPr lang="en-US" b="1" dirty="0" err="1" smtClean="0"/>
              <a:t>multisets</a:t>
            </a:r>
            <a:r>
              <a:rPr lang="en-US" dirty="0" smtClean="0"/>
              <a:t>, meaning you can have duplicate tuples</a:t>
            </a:r>
          </a:p>
          <a:p>
            <a:pPr lvl="1"/>
            <a:r>
              <a:rPr lang="en-US" dirty="0" smtClean="0"/>
              <a:t>We need this because intermediate results in SQL don’t eliminate duplicates</a:t>
            </a:r>
          </a:p>
          <a:p>
            <a:endParaRPr lang="en-US" dirty="0"/>
          </a:p>
          <a:p>
            <a:r>
              <a:rPr lang="en-US" dirty="0" smtClean="0"/>
              <a:t>If you get confused: just state your assumptions &amp; we’ll be forgiving!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974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03596"/>
            <a:ext cx="2743200" cy="365125"/>
          </a:xfrm>
        </p:spPr>
        <p:txBody>
          <a:bodyPr/>
          <a:lstStyle/>
          <a:p>
            <a:fld id="{A89ECBCE-A4BA-4841-98AE-8E0EF7CDDA2A}" type="slidenum">
              <a:rPr lang="en-US"/>
              <a:pPr/>
              <a:t>3</a:t>
            </a:fld>
            <a:endParaRPr lang="en-US"/>
          </a:p>
        </p:txBody>
      </p:sp>
      <p:sp>
        <p:nvSpPr>
          <p:cNvPr id="141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 in SQL</a:t>
            </a:r>
          </a:p>
        </p:txBody>
      </p:sp>
      <p:graphicFrame>
        <p:nvGraphicFramePr>
          <p:cNvPr id="141367" name="Group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0220107"/>
              </p:ext>
            </p:extLst>
          </p:nvPr>
        </p:nvGraphicFramePr>
        <p:xfrm>
          <a:off x="2523564" y="2264637"/>
          <a:ext cx="4672854" cy="2436298"/>
        </p:xfrm>
        <a:graphic>
          <a:graphicData uri="http://schemas.openxmlformats.org/drawingml/2006/table">
            <a:tbl>
              <a:tblPr/>
              <a:tblGrid>
                <a:gridCol w="1557618"/>
                <a:gridCol w="1557618"/>
                <a:gridCol w="1557618"/>
              </a:tblGrid>
              <a:tr h="41331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Manufacturer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GizmoWorks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574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41368" name="Text Box 56"/>
          <p:cNvSpPr txBox="1">
            <a:spLocks noChangeArrowheads="1"/>
          </p:cNvSpPr>
          <p:nvPr/>
        </p:nvSpPr>
        <p:spPr bwMode="auto">
          <a:xfrm>
            <a:off x="2451846" y="1767068"/>
            <a:ext cx="118442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20980" y="1088759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relation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table</a:t>
            </a:r>
            <a:r>
              <a:rPr lang="en-US" sz="2400" dirty="0" smtClean="0">
                <a:latin typeface="+mj-lt"/>
              </a:rPr>
              <a:t> is a </a:t>
            </a:r>
            <a:r>
              <a:rPr lang="en-US" sz="2400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of tuples having the attributes specified by the schema</a:t>
            </a:r>
            <a:endParaRPr lang="en-US" sz="2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220980" y="2969221"/>
            <a:ext cx="3124200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err="1" smtClean="0">
                <a:latin typeface="+mj-lt"/>
              </a:rPr>
              <a:t>multiset</a:t>
            </a:r>
            <a:r>
              <a:rPr lang="en-US" sz="2400" dirty="0" smtClean="0">
                <a:latin typeface="+mj-lt"/>
              </a:rPr>
              <a:t> is an unordered list (or: a set with multiple duplicate instances allowed)</a:t>
            </a:r>
            <a:endParaRPr lang="en-US" sz="2400" dirty="0">
              <a:latin typeface="+mj-lt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5526741" y="2159443"/>
            <a:ext cx="1761565" cy="2649070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983941" y="5181980"/>
            <a:ext cx="4116980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 </a:t>
            </a:r>
            <a:r>
              <a:rPr lang="en-US" sz="2400" b="1" u="sng" dirty="0" smtClean="0">
                <a:latin typeface="+mj-lt"/>
              </a:rPr>
              <a:t>attribute</a:t>
            </a:r>
            <a:r>
              <a:rPr lang="en-US" sz="2400" dirty="0" smtClean="0">
                <a:latin typeface="+mj-lt"/>
              </a:rPr>
              <a:t> (or </a:t>
            </a:r>
            <a:r>
              <a:rPr lang="en-US" sz="2400" b="1" u="sng" dirty="0" smtClean="0">
                <a:latin typeface="+mj-lt"/>
              </a:rPr>
              <a:t>column</a:t>
            </a:r>
            <a:r>
              <a:rPr lang="en-US" sz="2400" dirty="0" smtClean="0">
                <a:latin typeface="+mj-lt"/>
              </a:rPr>
              <a:t>) is a typed data entry present in each tuple in the relation</a:t>
            </a:r>
            <a:endParaRPr lang="en-US" sz="2400" dirty="0">
              <a:latin typeface="+mj-lt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2438399" y="4122713"/>
            <a:ext cx="4849907" cy="65890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04536" y="5181981"/>
            <a:ext cx="4912314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 </a:t>
            </a:r>
            <a:r>
              <a:rPr lang="en-US" sz="2400" b="1" u="sng" dirty="0" smtClean="0">
                <a:latin typeface="+mj-lt"/>
              </a:rPr>
              <a:t>tuple</a:t>
            </a:r>
            <a:r>
              <a:rPr lang="en-US" sz="2400" dirty="0" smtClean="0">
                <a:latin typeface="+mj-lt"/>
              </a:rPr>
              <a:t> or </a:t>
            </a:r>
            <a:r>
              <a:rPr lang="en-US" sz="2400" b="1" u="sng" dirty="0" smtClean="0">
                <a:latin typeface="+mj-lt"/>
              </a:rPr>
              <a:t>row</a:t>
            </a:r>
            <a:r>
              <a:rPr lang="en-US" sz="2400" dirty="0" smtClean="0">
                <a:latin typeface="+mj-lt"/>
              </a:rPr>
              <a:t> is a single entry in the table having the attributes specified by the schema</a:t>
            </a:r>
            <a:endParaRPr lang="en-US" sz="24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7532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ER diagrams!</a:t>
            </a:r>
          </a:p>
          <a:p>
            <a:pPr lvl="1"/>
            <a:r>
              <a:rPr lang="en-US" dirty="0" smtClean="0"/>
              <a:t>Entities (vs. Entity Sets)</a:t>
            </a:r>
          </a:p>
          <a:p>
            <a:pPr lvl="1"/>
            <a:r>
              <a:rPr lang="en-US" dirty="0" smtClean="0"/>
              <a:t>Relationships</a:t>
            </a:r>
          </a:p>
          <a:p>
            <a:pPr lvl="1"/>
            <a:r>
              <a:rPr lang="en-US" dirty="0" smtClean="0"/>
              <a:t>Multiplicity</a:t>
            </a:r>
          </a:p>
          <a:p>
            <a:pPr lvl="1"/>
            <a:r>
              <a:rPr lang="en-US" dirty="0" smtClean="0"/>
              <a:t>Constraints: Keys, single-value, referential, participation, etc…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7420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Entities vs. Entity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818214"/>
            <a:ext cx="2286000" cy="6103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smtClean="0"/>
              <a:t>Example: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31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7688019" y="2903322"/>
            <a:ext cx="4114800" cy="1676400"/>
            <a:chOff x="2133600" y="4648200"/>
            <a:chExt cx="4114800" cy="1676400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4343400" y="5791200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6" name="Oval 12"/>
            <p:cNvSpPr>
              <a:spLocks noChangeArrowheads="1"/>
            </p:cNvSpPr>
            <p:nvPr/>
          </p:nvSpPr>
          <p:spPr bwMode="auto">
            <a:xfrm>
              <a:off x="3200400" y="46482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7" name="Oval 13"/>
            <p:cNvSpPr>
              <a:spLocks noChangeArrowheads="1"/>
            </p:cNvSpPr>
            <p:nvPr/>
          </p:nvSpPr>
          <p:spPr bwMode="auto">
            <a:xfrm>
              <a:off x="4800600" y="47244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8" name="Oval 16"/>
            <p:cNvSpPr>
              <a:spLocks noChangeArrowheads="1"/>
            </p:cNvSpPr>
            <p:nvPr/>
          </p:nvSpPr>
          <p:spPr bwMode="auto">
            <a:xfrm>
              <a:off x="2133600" y="5257800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8" idx="5"/>
              <a:endCxn id="5" idx="1"/>
            </p:cNvCxnSpPr>
            <p:nvPr/>
          </p:nvCxnSpPr>
          <p:spPr bwMode="auto">
            <a:xfrm rot="16200000" flipH="1">
              <a:off x="3749022" y="5463520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6" idx="5"/>
              <a:endCxn id="5" idx="0"/>
            </p:cNvCxnSpPr>
            <p:nvPr/>
          </p:nvCxnSpPr>
          <p:spPr bwMode="auto">
            <a:xfrm rot="16200000" flipH="1">
              <a:off x="4415772" y="5253970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>
              <a:stCxn id="7" idx="4"/>
              <a:endCxn id="5" idx="0"/>
            </p:cNvCxnSpPr>
            <p:nvPr/>
          </p:nvCxnSpPr>
          <p:spPr bwMode="auto">
            <a:xfrm rot="5400000">
              <a:off x="5048250" y="5314950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2" name="Oval 11"/>
          <p:cNvSpPr/>
          <p:nvPr/>
        </p:nvSpPr>
        <p:spPr>
          <a:xfrm>
            <a:off x="1107450" y="3166579"/>
            <a:ext cx="4593021" cy="1784350"/>
          </a:xfrm>
          <a:prstGeom prst="ellipse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085821" y="5435064"/>
            <a:ext cx="13746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Entity Set</a:t>
            </a:r>
            <a:endParaRPr lang="en-US" sz="2400">
              <a:latin typeface="+mj-lt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94782" y="4899635"/>
            <a:ext cx="10183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smtClean="0">
                <a:solidFill>
                  <a:schemeClr val="accent2"/>
                </a:solidFill>
                <a:latin typeface="+mj-lt"/>
              </a:rPr>
              <a:t>Product</a:t>
            </a:r>
            <a:endParaRPr lang="en-US" sz="2000" b="1">
              <a:solidFill>
                <a:schemeClr val="accent2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1564116" y="3367721"/>
            <a:ext cx="1957952" cy="1436409"/>
            <a:chOff x="5226068" y="5426834"/>
            <a:chExt cx="2792109" cy="2274137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53512" y="5426834"/>
              <a:ext cx="1137221" cy="63002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5226068" y="6190419"/>
              <a:ext cx="2792109" cy="1510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Xbox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Total Multimedia System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$250</a:t>
              </a:r>
              <a:endParaRPr lang="en-US" sz="1400" dirty="0">
                <a:latin typeface="+mj-lt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3436607" y="3421121"/>
            <a:ext cx="2042483" cy="1354333"/>
            <a:chOff x="8112441" y="5382402"/>
            <a:chExt cx="2862527" cy="189808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52710" y="5382402"/>
              <a:ext cx="842907" cy="84290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8112441" y="6245258"/>
              <a:ext cx="2862527" cy="10352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i="1" dirty="0" smtClean="0">
                  <a:latin typeface="+mj-lt"/>
                </a:rPr>
                <a:t>Name</a:t>
              </a:r>
              <a:r>
                <a:rPr lang="en-US" sz="1400" dirty="0" smtClean="0">
                  <a:latin typeface="+mj-lt"/>
                </a:rPr>
                <a:t>: My Little Pony Doll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Category</a:t>
              </a:r>
              <a:r>
                <a:rPr lang="en-US" sz="1400" dirty="0" smtClean="0">
                  <a:latin typeface="+mj-lt"/>
                </a:rPr>
                <a:t>: Toy</a:t>
              </a:r>
            </a:p>
            <a:p>
              <a:pPr algn="ctr"/>
              <a:r>
                <a:rPr lang="en-US" sz="1400" i="1" dirty="0" smtClean="0">
                  <a:latin typeface="+mj-lt"/>
                </a:rPr>
                <a:t>Price</a:t>
              </a:r>
              <a:r>
                <a:rPr lang="en-US" sz="1400" dirty="0" smtClean="0">
                  <a:latin typeface="+mj-lt"/>
                </a:rPr>
                <a:t>: $25</a:t>
              </a:r>
              <a:endParaRPr lang="en-US" sz="1400" dirty="0">
                <a:latin typeface="+mj-lt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6206248" y="2688923"/>
            <a:ext cx="8984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</a:t>
            </a:r>
            <a:endParaRPr lang="en-US" sz="2400" dirty="0">
              <a:latin typeface="+mj-lt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801722" y="3048000"/>
            <a:ext cx="1446678" cy="63711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085821" y="3871879"/>
            <a:ext cx="1773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Entity Attribute</a:t>
            </a:r>
            <a:endParaRPr lang="en-US" sz="2400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5021782" y="4314266"/>
            <a:ext cx="1137074" cy="9185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066774" y="4007520"/>
            <a:ext cx="551286" cy="2798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3886200" y="5181600"/>
            <a:ext cx="2203588" cy="45115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3" idx="3"/>
          </p:cNvCxnSpPr>
          <p:nvPr/>
        </p:nvCxnSpPr>
        <p:spPr>
          <a:xfrm flipV="1">
            <a:off x="7460428" y="4474145"/>
            <a:ext cx="2342478" cy="119175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49682" y="1665206"/>
            <a:ext cx="382030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Entities are </a:t>
            </a:r>
            <a:r>
              <a:rPr lang="en-US" sz="2400" b="1" u="sng" dirty="0" smtClean="0">
                <a:latin typeface="+mj-lt"/>
              </a:rPr>
              <a:t>not</a:t>
            </a:r>
            <a:r>
              <a:rPr lang="en-US" sz="2400" dirty="0" smtClean="0">
                <a:latin typeface="+mj-lt"/>
              </a:rPr>
              <a:t> explicitly represented in E/R diagrams!</a:t>
            </a:r>
            <a:endParaRPr lang="en-US" sz="2400" dirty="0">
              <a:latin typeface="+mj-l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8" name="Rectangle 3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6937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26" grpId="0"/>
      <p:bldP spid="29" grpId="0"/>
      <p:bldP spid="4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475006" y="2270235"/>
            <a:ext cx="7236553" cy="1574970"/>
            <a:chOff x="1849016" y="2994219"/>
            <a:chExt cx="8514183" cy="1853034"/>
          </a:xfrm>
        </p:grpSpPr>
        <p:sp>
          <p:nvSpPr>
            <p:cNvPr id="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6" name="Rectangle 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10" name="Straight Connector 9"/>
            <p:cNvCxnSpPr>
              <a:stCxn id="9" idx="5"/>
              <a:endCxn id="6" idx="1"/>
            </p:cNvCxnSpPr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>
              <a:stCxn id="7" idx="5"/>
              <a:endCxn id="6" idx="0"/>
            </p:cNvCxnSpPr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>
              <a:stCxn id="8" idx="4"/>
              <a:endCxn id="6" idx="0"/>
            </p:cNvCxnSpPr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Rectangle 10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15" name="Straight Connector 14"/>
            <p:cNvCxnSpPr>
              <a:stCxn id="14" idx="4"/>
              <a:endCxn id="13" idx="0"/>
            </p:cNvCxnSpPr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>
              <a:stCxn id="6" idx="3"/>
              <a:endCxn id="5" idx="1"/>
            </p:cNvCxnSpPr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>
              <a:stCxn id="5" idx="3"/>
              <a:endCxn id="13" idx="1"/>
            </p:cNvCxnSpPr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1" name="TextBox 20"/>
          <p:cNvSpPr txBox="1"/>
          <p:nvPr/>
        </p:nvSpPr>
        <p:spPr>
          <a:xfrm>
            <a:off x="2840556" y="483144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3597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</a:t>
            </a:r>
            <a:r>
              <a:rPr lang="en-US" dirty="0"/>
              <a:t>R</a:t>
            </a:r>
            <a:r>
              <a:rPr lang="en-US" dirty="0" smtClean="0"/>
              <a:t>elationship?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000000"/>
              </a:solidFill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/>
          </p:nvPr>
        </p:nvGraphicFramePr>
        <p:xfrm>
          <a:off x="2505508" y="1789957"/>
          <a:ext cx="3045471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15157"/>
                <a:gridCol w="1241402"/>
                <a:gridCol w="788912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Table 24"/>
          <p:cNvGraphicFramePr>
            <a:graphicFrameLocks noGrp="1"/>
          </p:cNvGraphicFramePr>
          <p:nvPr>
            <p:extLst/>
          </p:nvPr>
        </p:nvGraphicFramePr>
        <p:xfrm>
          <a:off x="895216" y="1804245"/>
          <a:ext cx="1327310" cy="1010579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327310"/>
              </a:tblGrid>
              <a:tr h="261641">
                <a:tc>
                  <a:txBody>
                    <a:bodyPr/>
                    <a:lstStyle/>
                    <a:p>
                      <a:r>
                        <a:rPr lang="en-US" sz="1600" u="sng" dirty="0" smtClean="0"/>
                        <a:t>name</a:t>
                      </a:r>
                      <a:endParaRPr lang="en-US" sz="1600" u="sng" dirty="0"/>
                    </a:p>
                  </a:txBody>
                  <a:tcPr/>
                </a:tc>
              </a:tr>
              <a:tr h="34001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</a:tr>
              <a:tr h="261641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2505508" y="1420625"/>
            <a:ext cx="93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mtClean="0">
                <a:solidFill>
                  <a:schemeClr val="accent2"/>
                </a:solidFill>
              </a:rPr>
              <a:t>Product</a:t>
            </a:r>
            <a:endParaRPr lang="en-US" b="1">
              <a:solidFill>
                <a:schemeClr val="accent2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33080" y="1434913"/>
            <a:ext cx="1082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Company</a:t>
            </a:r>
            <a:endParaRPr lang="en-US" b="1" dirty="0">
              <a:solidFill>
                <a:schemeClr val="accent2"/>
              </a:solidFill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6096000" y="2131519"/>
            <a:ext cx="746234" cy="536027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9" name="Table 28"/>
          <p:cNvGraphicFramePr>
            <a:graphicFrameLocks noGrp="1"/>
          </p:cNvGraphicFramePr>
          <p:nvPr>
            <p:extLst/>
          </p:nvPr>
        </p:nvGraphicFramePr>
        <p:xfrm>
          <a:off x="7346061" y="1724948"/>
          <a:ext cx="4436035" cy="2379152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  <a:gridCol w="1250732"/>
                <a:gridCol w="861847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P.category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P.price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GadgetCorp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Electronics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$9.99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Electronics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$7.50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Toys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$5.50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/>
              <p:cNvSpPr txBox="1"/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 smtClean="0">
                    <a:solidFill>
                      <a:schemeClr val="accent2"/>
                    </a:solidFill>
                  </a:rPr>
                  <a:t>Company C </a:t>
                </a:r>
                <a14:m>
                  <m:oMath xmlns:m="http://schemas.openxmlformats.org/officeDocument/2006/math" xmlns="">
                    <m:r>
                      <a:rPr lang="en-US" b="1" i="0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  <m:r>
                      <a:rPr lang="en-US" b="1" i="1" smtClean="0">
                        <a:solidFill>
                          <a:schemeClr val="accent2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×  </m:t>
                    </m:r>
                  </m:oMath>
                </a14:m>
                <a:r>
                  <a:rPr lang="en-US" b="1" dirty="0" smtClean="0">
                    <a:solidFill>
                      <a:schemeClr val="accent2"/>
                    </a:solidFill>
                  </a:rPr>
                  <a:t>Product P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mc:Choice>
        <mc:Fallback xmlns="">
          <p:sp>
            <p:nvSpPr>
              <p:cNvPr id="30" name="TextBox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3982" y="1310238"/>
                <a:ext cx="2554995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1909" t="-96721" r="-1193" b="-1196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Down Arrow 22"/>
          <p:cNvSpPr/>
          <p:nvPr/>
        </p:nvSpPr>
        <p:spPr>
          <a:xfrm>
            <a:off x="9348617" y="4298731"/>
            <a:ext cx="430922" cy="450609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/>
          </p:nvPr>
        </p:nvGraphicFramePr>
        <p:xfrm>
          <a:off x="8410537" y="5164365"/>
          <a:ext cx="2323456" cy="134916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261911"/>
                <a:gridCol w="1061545"/>
              </a:tblGrid>
              <a:tr h="234739"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C.name</a:t>
                      </a:r>
                      <a:endParaRPr lang="en-US" sz="1600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u="sng" dirty="0" err="1" smtClean="0"/>
                        <a:t>P.name</a:t>
                      </a:r>
                      <a:endParaRPr lang="en-US" sz="1600" u="sng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Gizmo</a:t>
                      </a:r>
                      <a:endParaRPr lang="en-US" sz="1600" dirty="0"/>
                    </a:p>
                  </a:txBody>
                  <a:tcPr/>
                </a:tc>
              </a:tr>
              <a:tr h="234739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GizmoWorks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GizmoLite</a:t>
                      </a:r>
                      <a:endParaRPr lang="en-US" sz="1600" dirty="0"/>
                    </a:p>
                  </a:txBody>
                  <a:tcPr/>
                </a:tc>
              </a:tr>
              <a:tr h="3433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/>
                        <a:t>GadgetCorp</a:t>
                      </a:r>
                      <a:endParaRPr lang="en-US" sz="16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Gadget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8398458" y="4749655"/>
            <a:ext cx="811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2"/>
                </a:solidFill>
              </a:rPr>
              <a:t>Makes</a:t>
            </a:r>
            <a:endParaRPr lang="en-US" b="1" dirty="0">
              <a:solidFill>
                <a:schemeClr val="accent2"/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833080" y="3890146"/>
            <a:ext cx="5039891" cy="1096886"/>
            <a:chOff x="1849016" y="2994219"/>
            <a:chExt cx="8514183" cy="1853034"/>
          </a:xfrm>
        </p:grpSpPr>
        <p:sp>
          <p:nvSpPr>
            <p:cNvPr id="35" name="AutoShape 8"/>
            <p:cNvSpPr>
              <a:spLocks noChangeArrowheads="1"/>
            </p:cNvSpPr>
            <p:nvPr/>
          </p:nvSpPr>
          <p:spPr bwMode="auto">
            <a:xfrm>
              <a:off x="5963816" y="4161453"/>
              <a:ext cx="1828800" cy="685800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4058816" y="4237653"/>
              <a:ext cx="1219200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dirty="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37" name="Oval 12"/>
            <p:cNvSpPr>
              <a:spLocks noChangeArrowheads="1"/>
            </p:cNvSpPr>
            <p:nvPr/>
          </p:nvSpPr>
          <p:spPr bwMode="auto">
            <a:xfrm>
              <a:off x="2915816" y="30946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38" name="Oval 13"/>
            <p:cNvSpPr>
              <a:spLocks noChangeArrowheads="1"/>
            </p:cNvSpPr>
            <p:nvPr/>
          </p:nvSpPr>
          <p:spPr bwMode="auto">
            <a:xfrm>
              <a:off x="4516016" y="31708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39" name="Oval 16"/>
            <p:cNvSpPr>
              <a:spLocks noChangeArrowheads="1"/>
            </p:cNvSpPr>
            <p:nvPr/>
          </p:nvSpPr>
          <p:spPr bwMode="auto">
            <a:xfrm>
              <a:off x="1849016" y="3704253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40" name="Straight Connector 39"/>
            <p:cNvCxnSpPr/>
            <p:nvPr/>
          </p:nvCxnSpPr>
          <p:spPr bwMode="auto">
            <a:xfrm rot="16200000" flipH="1">
              <a:off x="3464438" y="3909973"/>
              <a:ext cx="214733" cy="9740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H="1">
              <a:off x="4131188" y="3700423"/>
              <a:ext cx="557633" cy="516826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5400000">
              <a:off x="4763666" y="3761403"/>
              <a:ext cx="381000" cy="57150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8402216" y="4237653"/>
              <a:ext cx="1539551" cy="53340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44" name="Oval 12"/>
            <p:cNvSpPr>
              <a:spLocks noChangeArrowheads="1"/>
            </p:cNvSpPr>
            <p:nvPr/>
          </p:nvSpPr>
          <p:spPr bwMode="auto">
            <a:xfrm>
              <a:off x="8915399" y="2994219"/>
              <a:ext cx="1447800" cy="685800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45" name="Straight Connector 44"/>
            <p:cNvCxnSpPr/>
            <p:nvPr/>
          </p:nvCxnSpPr>
          <p:spPr bwMode="auto">
            <a:xfrm flipH="1">
              <a:off x="9171992" y="3680019"/>
              <a:ext cx="467307" cy="557634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5278016" y="4504353"/>
              <a:ext cx="685800" cy="158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7792616" y="4504353"/>
              <a:ext cx="60960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48" name="TextBox 47"/>
          <p:cNvSpPr txBox="1"/>
          <p:nvPr/>
        </p:nvSpPr>
        <p:spPr>
          <a:xfrm>
            <a:off x="682783" y="5338583"/>
            <a:ext cx="6512981" cy="12003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A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relationship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 between </a:t>
            </a:r>
            <a:r>
              <a:rPr lang="en-US" sz="2400" b="1" dirty="0" smtClean="0">
                <a:solidFill>
                  <a:srgbClr val="000000"/>
                </a:solidFill>
                <a:latin typeface="+mj-lt"/>
              </a:rPr>
              <a:t>entity sets P and C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is a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subset of all possible pairs of entities in P and C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, with tuples uniquely identified by </a:t>
            </a:r>
            <a:r>
              <a:rPr lang="en-US" sz="2400" b="1" i="1" dirty="0" smtClean="0">
                <a:solidFill>
                  <a:srgbClr val="000000"/>
                </a:solidFill>
                <a:latin typeface="+mj-lt"/>
              </a:rPr>
              <a:t>P and C’s keys</a:t>
            </a:r>
            <a:endParaRPr lang="en-US" sz="2400" b="1" i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9" name="Rectangle 4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9100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F43C3B6-AC14-5547-A066-F0A178F64C90}" type="slidenum">
              <a:rPr lang="en-US" smtClean="0">
                <a:solidFill>
                  <a:srgbClr val="000000"/>
                </a:solidFill>
              </a:rPr>
              <a:pPr/>
              <a:t>34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7651" name="Rectangle 2"/>
          <p:cNvSpPr>
            <a:spLocks noGrp="1" noChangeArrowheads="1"/>
          </p:cNvSpPr>
          <p:nvPr>
            <p:ph type="title"/>
          </p:nvPr>
        </p:nvSpPr>
        <p:spPr>
          <a:xfrm>
            <a:off x="852715" y="366161"/>
            <a:ext cx="10363200" cy="1143000"/>
          </a:xfrm>
        </p:spPr>
        <p:txBody>
          <a:bodyPr/>
          <a:lstStyle/>
          <a:p>
            <a:pPr eaLnBrk="1" hangingPunct="1"/>
            <a:r>
              <a:rPr lang="en-US" dirty="0"/>
              <a:t>Multiplicity of E/R </a:t>
            </a:r>
            <a:r>
              <a:rPr lang="en-US" dirty="0" smtClean="0"/>
              <a:t>Relationships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9024937" y="2018283"/>
            <a:ext cx="244951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+mj-lt"/>
              </a:rPr>
              <a:t>Indicated using arrows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852715" y="1523223"/>
            <a:ext cx="7257822" cy="1008063"/>
            <a:chOff x="852715" y="1523223"/>
            <a:chExt cx="7257822" cy="1008063"/>
          </a:xfrm>
        </p:grpSpPr>
        <p:grpSp>
          <p:nvGrpSpPr>
            <p:cNvPr id="7" name="Group 6"/>
            <p:cNvGrpSpPr/>
            <p:nvPr/>
          </p:nvGrpSpPr>
          <p:grpSpPr>
            <a:xfrm>
              <a:off x="5967412" y="1540783"/>
              <a:ext cx="2143125" cy="755650"/>
              <a:chOff x="5967412" y="1540783"/>
              <a:chExt cx="2143125" cy="755650"/>
            </a:xfrm>
          </p:grpSpPr>
          <p:sp>
            <p:nvSpPr>
              <p:cNvPr id="27653" name="AutoShape 4"/>
              <p:cNvSpPr>
                <a:spLocks noChangeAspect="1" noChangeArrowheads="1"/>
              </p:cNvSpPr>
              <p:nvPr/>
            </p:nvSpPr>
            <p:spPr bwMode="auto">
              <a:xfrm>
                <a:off x="6662737" y="1540783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6" name="Line 7"/>
              <p:cNvSpPr>
                <a:spLocks noChangeShapeType="1"/>
              </p:cNvSpPr>
              <p:nvPr/>
            </p:nvSpPr>
            <p:spPr bwMode="auto">
              <a:xfrm flipH="1">
                <a:off x="5967412" y="1921783"/>
                <a:ext cx="68580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7" name="Line 8"/>
              <p:cNvSpPr>
                <a:spLocks noChangeShapeType="1"/>
              </p:cNvSpPr>
              <p:nvPr/>
            </p:nvSpPr>
            <p:spPr bwMode="auto">
              <a:xfrm>
                <a:off x="7500937" y="1921783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4017962" y="1523223"/>
              <a:ext cx="1143000" cy="1008063"/>
              <a:chOff x="4017962" y="1523223"/>
              <a:chExt cx="1143000" cy="1008063"/>
            </a:xfrm>
          </p:grpSpPr>
          <p:grpSp>
            <p:nvGrpSpPr>
              <p:cNvPr id="27662" name="Group 13"/>
              <p:cNvGrpSpPr>
                <a:grpSpLocks/>
              </p:cNvGrpSpPr>
              <p:nvPr/>
            </p:nvGrpSpPr>
            <p:grpSpPr bwMode="auto">
              <a:xfrm>
                <a:off x="4017962" y="1523223"/>
                <a:ext cx="1143000" cy="1008063"/>
                <a:chOff x="1536" y="1498"/>
                <a:chExt cx="720" cy="635"/>
              </a:xfrm>
            </p:grpSpPr>
            <p:sp>
              <p:nvSpPr>
                <p:cNvPr id="27681" name="Oval 14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2" name="Oval 15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3" name="Line 16"/>
              <p:cNvSpPr>
                <a:spLocks noChangeShapeType="1"/>
              </p:cNvSpPr>
              <p:nvPr/>
            </p:nvSpPr>
            <p:spPr bwMode="auto">
              <a:xfrm>
                <a:off x="4322762" y="1739917"/>
                <a:ext cx="533400" cy="3810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4" name="Line 17"/>
              <p:cNvSpPr>
                <a:spLocks noChangeShapeType="1"/>
              </p:cNvSpPr>
              <p:nvPr/>
            </p:nvSpPr>
            <p:spPr bwMode="auto">
              <a:xfrm flipV="1">
                <a:off x="4322762" y="1739917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5" name="Line 18"/>
              <p:cNvSpPr>
                <a:spLocks noChangeShapeType="1"/>
              </p:cNvSpPr>
              <p:nvPr/>
            </p:nvSpPr>
            <p:spPr bwMode="auto">
              <a:xfrm>
                <a:off x="4322762" y="2120917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" name="Rectangle 1"/>
            <p:cNvSpPr/>
            <p:nvPr/>
          </p:nvSpPr>
          <p:spPr>
            <a:xfrm>
              <a:off x="852715" y="1641491"/>
              <a:ext cx="195438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One-to-one</a:t>
              </a:r>
              <a:r>
                <a:rPr lang="en-US" sz="2800" dirty="0">
                  <a:latin typeface="+mj-lt"/>
                </a:rPr>
                <a:t>: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852715" y="2717640"/>
            <a:ext cx="7334022" cy="1008063"/>
            <a:chOff x="852715" y="2717640"/>
            <a:chExt cx="7334022" cy="1008063"/>
          </a:xfrm>
        </p:grpSpPr>
        <p:grpSp>
          <p:nvGrpSpPr>
            <p:cNvPr id="8" name="Group 7"/>
            <p:cNvGrpSpPr/>
            <p:nvPr/>
          </p:nvGrpSpPr>
          <p:grpSpPr>
            <a:xfrm>
              <a:off x="6053137" y="2800189"/>
              <a:ext cx="2133600" cy="755650"/>
              <a:chOff x="6053137" y="2800189"/>
              <a:chExt cx="2133600" cy="755650"/>
            </a:xfrm>
          </p:grpSpPr>
          <p:sp>
            <p:nvSpPr>
              <p:cNvPr id="27654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2800189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8" name="Line 9"/>
              <p:cNvSpPr>
                <a:spLocks noChangeShapeType="1"/>
              </p:cNvSpPr>
              <p:nvPr/>
            </p:nvSpPr>
            <p:spPr bwMode="auto">
              <a:xfrm>
                <a:off x="7500937" y="3181189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59" name="Line 10"/>
              <p:cNvSpPr>
                <a:spLocks noChangeShapeType="1"/>
              </p:cNvSpPr>
              <p:nvPr/>
            </p:nvSpPr>
            <p:spPr bwMode="auto">
              <a:xfrm flipH="1">
                <a:off x="6053137" y="3181189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4017962" y="2717640"/>
              <a:ext cx="1143000" cy="1008063"/>
              <a:chOff x="4017962" y="2717640"/>
              <a:chExt cx="1143000" cy="1008063"/>
            </a:xfrm>
          </p:grpSpPr>
          <p:grpSp>
            <p:nvGrpSpPr>
              <p:cNvPr id="27666" name="Group 19"/>
              <p:cNvGrpSpPr>
                <a:grpSpLocks/>
              </p:cNvGrpSpPr>
              <p:nvPr/>
            </p:nvGrpSpPr>
            <p:grpSpPr bwMode="auto">
              <a:xfrm>
                <a:off x="4017962" y="2717640"/>
                <a:ext cx="1143000" cy="1008063"/>
                <a:chOff x="1536" y="1498"/>
                <a:chExt cx="720" cy="635"/>
              </a:xfrm>
            </p:grpSpPr>
            <p:sp>
              <p:nvSpPr>
                <p:cNvPr id="2767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8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68" name="Line 25"/>
              <p:cNvSpPr>
                <a:spLocks noChangeShapeType="1"/>
              </p:cNvSpPr>
              <p:nvPr/>
            </p:nvSpPr>
            <p:spPr bwMode="auto">
              <a:xfrm>
                <a:off x="4322762" y="2946239"/>
                <a:ext cx="533400" cy="1524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9" name="Line 26"/>
              <p:cNvSpPr>
                <a:spLocks noChangeShapeType="1"/>
              </p:cNvSpPr>
              <p:nvPr/>
            </p:nvSpPr>
            <p:spPr bwMode="auto">
              <a:xfrm>
                <a:off x="4322762" y="309863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0" name="Line 27"/>
              <p:cNvSpPr>
                <a:spLocks noChangeShapeType="1"/>
              </p:cNvSpPr>
              <p:nvPr/>
            </p:nvSpPr>
            <p:spPr bwMode="auto">
              <a:xfrm>
                <a:off x="4322762" y="332723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3" name="Rectangle 52"/>
            <p:cNvSpPr/>
            <p:nvPr/>
          </p:nvSpPr>
          <p:spPr>
            <a:xfrm>
              <a:off x="852715" y="2927889"/>
              <a:ext cx="215539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Many-to-one: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852715" y="3967785"/>
            <a:ext cx="7334022" cy="1016368"/>
            <a:chOff x="852715" y="3967785"/>
            <a:chExt cx="7334022" cy="1016368"/>
          </a:xfrm>
        </p:grpSpPr>
        <p:grpSp>
          <p:nvGrpSpPr>
            <p:cNvPr id="5" name="Group 4"/>
            <p:cNvGrpSpPr/>
            <p:nvPr/>
          </p:nvGrpSpPr>
          <p:grpSpPr>
            <a:xfrm>
              <a:off x="4017962" y="3976090"/>
              <a:ext cx="1143000" cy="1008063"/>
              <a:chOff x="4017962" y="3976090"/>
              <a:chExt cx="1143000" cy="1008063"/>
            </a:xfrm>
          </p:grpSpPr>
          <p:grpSp>
            <p:nvGrpSpPr>
              <p:cNvPr id="38" name="Group 19"/>
              <p:cNvGrpSpPr>
                <a:grpSpLocks/>
              </p:cNvGrpSpPr>
              <p:nvPr/>
            </p:nvGrpSpPr>
            <p:grpSpPr bwMode="auto">
              <a:xfrm>
                <a:off x="4017962" y="3976090"/>
                <a:ext cx="1143000" cy="1008063"/>
                <a:chOff x="1536" y="1498"/>
                <a:chExt cx="720" cy="635"/>
              </a:xfrm>
            </p:grpSpPr>
            <p:sp>
              <p:nvSpPr>
                <p:cNvPr id="39" name="Oval 20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40" name="Oval 21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41" name="Line 25"/>
              <p:cNvSpPr>
                <a:spLocks noChangeShapeType="1"/>
              </p:cNvSpPr>
              <p:nvPr/>
            </p:nvSpPr>
            <p:spPr bwMode="auto">
              <a:xfrm flipV="1">
                <a:off x="4322762" y="4208481"/>
                <a:ext cx="533400" cy="14860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2" name="Line 26"/>
              <p:cNvSpPr>
                <a:spLocks noChangeShapeType="1"/>
              </p:cNvSpPr>
              <p:nvPr/>
            </p:nvSpPr>
            <p:spPr bwMode="auto">
              <a:xfrm>
                <a:off x="4322762" y="4357089"/>
                <a:ext cx="5334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43" name="Line 27"/>
              <p:cNvSpPr>
                <a:spLocks noChangeShapeType="1"/>
              </p:cNvSpPr>
              <p:nvPr/>
            </p:nvSpPr>
            <p:spPr bwMode="auto">
              <a:xfrm>
                <a:off x="4322762" y="4585689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976937" y="3967785"/>
              <a:ext cx="2209800" cy="755650"/>
              <a:chOff x="5976937" y="3967785"/>
              <a:chExt cx="2209800" cy="755650"/>
            </a:xfrm>
          </p:grpSpPr>
          <p:sp>
            <p:nvSpPr>
              <p:cNvPr id="50" name="AutoShape 5"/>
              <p:cNvSpPr>
                <a:spLocks noChangeAspect="1" noChangeArrowheads="1"/>
              </p:cNvSpPr>
              <p:nvPr/>
            </p:nvSpPr>
            <p:spPr bwMode="auto">
              <a:xfrm>
                <a:off x="6662737" y="3967785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1" name="Line 9"/>
              <p:cNvSpPr>
                <a:spLocks noChangeShapeType="1"/>
              </p:cNvSpPr>
              <p:nvPr/>
            </p:nvSpPr>
            <p:spPr bwMode="auto">
              <a:xfrm>
                <a:off x="5976937" y="4349287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none" w="lg" len="lg"/>
                <a:tailEnd type="none" w="lg" len="lg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52" name="Line 10"/>
              <p:cNvSpPr>
                <a:spLocks noChangeShapeType="1"/>
              </p:cNvSpPr>
              <p:nvPr/>
            </p:nvSpPr>
            <p:spPr bwMode="auto">
              <a:xfrm flipV="1">
                <a:off x="7500936" y="4342435"/>
                <a:ext cx="685801" cy="14654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 type="triangle" w="lg" len="lg"/>
                <a:tailEnd type="none" w="lg" len="med"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4" name="Rectangle 53"/>
            <p:cNvSpPr/>
            <p:nvPr/>
          </p:nvSpPr>
          <p:spPr>
            <a:xfrm>
              <a:off x="852715" y="4214287"/>
              <a:ext cx="21928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One-to-many:</a:t>
              </a:r>
              <a:endParaRPr lang="en-US" sz="2800" dirty="0"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52715" y="5348287"/>
            <a:ext cx="7334022" cy="1008063"/>
            <a:chOff x="852715" y="5348287"/>
            <a:chExt cx="7334022" cy="1008063"/>
          </a:xfrm>
        </p:grpSpPr>
        <p:grpSp>
          <p:nvGrpSpPr>
            <p:cNvPr id="10" name="Group 9"/>
            <p:cNvGrpSpPr/>
            <p:nvPr/>
          </p:nvGrpSpPr>
          <p:grpSpPr>
            <a:xfrm>
              <a:off x="6053137" y="5360680"/>
              <a:ext cx="2133600" cy="755650"/>
              <a:chOff x="6053137" y="5360680"/>
              <a:chExt cx="2133600" cy="755650"/>
            </a:xfrm>
          </p:grpSpPr>
          <p:sp>
            <p:nvSpPr>
              <p:cNvPr id="27655" name="AutoShape 6"/>
              <p:cNvSpPr>
                <a:spLocks noChangeAspect="1" noChangeArrowheads="1"/>
              </p:cNvSpPr>
              <p:nvPr/>
            </p:nvSpPr>
            <p:spPr bwMode="auto">
              <a:xfrm>
                <a:off x="6662737" y="5360680"/>
                <a:ext cx="838200" cy="755650"/>
              </a:xfrm>
              <a:prstGeom prst="diamond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0" name="Line 11"/>
              <p:cNvSpPr>
                <a:spLocks noChangeShapeType="1"/>
              </p:cNvSpPr>
              <p:nvPr/>
            </p:nvSpPr>
            <p:spPr bwMode="auto">
              <a:xfrm>
                <a:off x="7500937" y="5741680"/>
                <a:ext cx="6858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61" name="Line 12"/>
              <p:cNvSpPr>
                <a:spLocks noChangeShapeType="1"/>
              </p:cNvSpPr>
              <p:nvPr/>
            </p:nvSpPr>
            <p:spPr bwMode="auto">
              <a:xfrm flipH="1">
                <a:off x="6053137" y="5741680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017962" y="5348287"/>
              <a:ext cx="1143000" cy="1008063"/>
              <a:chOff x="4017962" y="5348287"/>
              <a:chExt cx="1143000" cy="1008063"/>
            </a:xfrm>
          </p:grpSpPr>
          <p:grpSp>
            <p:nvGrpSpPr>
              <p:cNvPr id="27667" name="Group 22"/>
              <p:cNvGrpSpPr>
                <a:grpSpLocks/>
              </p:cNvGrpSpPr>
              <p:nvPr/>
            </p:nvGrpSpPr>
            <p:grpSpPr bwMode="auto">
              <a:xfrm>
                <a:off x="4017962" y="5348287"/>
                <a:ext cx="1143000" cy="1008063"/>
                <a:chOff x="1536" y="1498"/>
                <a:chExt cx="720" cy="635"/>
              </a:xfrm>
            </p:grpSpPr>
            <p:sp>
              <p:nvSpPr>
                <p:cNvPr id="27677" name="Oval 23"/>
                <p:cNvSpPr>
                  <a:spLocks noChangeAspect="1" noChangeArrowheads="1"/>
                </p:cNvSpPr>
                <p:nvPr/>
              </p:nvSpPr>
              <p:spPr bwMode="auto">
                <a:xfrm>
                  <a:off x="1536" y="1498"/>
                  <a:ext cx="254" cy="508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1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2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7678" name="Oval 24"/>
                <p:cNvSpPr>
                  <a:spLocks noChangeAspect="1" noChangeArrowheads="1"/>
                </p:cNvSpPr>
                <p:nvPr/>
              </p:nvSpPr>
              <p:spPr bwMode="auto">
                <a:xfrm>
                  <a:off x="2002" y="1498"/>
                  <a:ext cx="254" cy="635"/>
                </a:xfrm>
                <a:prstGeom prst="ellipse">
                  <a:avLst/>
                </a:prstGeom>
                <a:noFill/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a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b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c</a:t>
                  </a:r>
                </a:p>
                <a:p>
                  <a:pPr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>
                      <a:solidFill>
                        <a:srgbClr val="000000"/>
                      </a:solidFill>
                    </a:rPr>
                    <a:t>d</a:t>
                  </a:r>
                </a:p>
              </p:txBody>
            </p:sp>
          </p:grpSp>
          <p:sp>
            <p:nvSpPr>
              <p:cNvPr id="27671" name="Line 28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2" name="Line 29"/>
              <p:cNvSpPr>
                <a:spLocks noChangeShapeType="1"/>
              </p:cNvSpPr>
              <p:nvPr/>
            </p:nvSpPr>
            <p:spPr bwMode="auto">
              <a:xfrm>
                <a:off x="4322762" y="55006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3" name="Line 30"/>
              <p:cNvSpPr>
                <a:spLocks noChangeShapeType="1"/>
              </p:cNvSpPr>
              <p:nvPr/>
            </p:nvSpPr>
            <p:spPr bwMode="auto">
              <a:xfrm flipH="1">
                <a:off x="4322762" y="5500686"/>
                <a:ext cx="6096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4" name="Line 31"/>
              <p:cNvSpPr>
                <a:spLocks noChangeShapeType="1"/>
              </p:cNvSpPr>
              <p:nvPr/>
            </p:nvSpPr>
            <p:spPr bwMode="auto">
              <a:xfrm>
                <a:off x="4322762" y="5729286"/>
                <a:ext cx="609600" cy="4572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5" name="Line 32"/>
              <p:cNvSpPr>
                <a:spLocks noChangeShapeType="1"/>
              </p:cNvSpPr>
              <p:nvPr/>
            </p:nvSpPr>
            <p:spPr bwMode="auto">
              <a:xfrm flipH="1">
                <a:off x="4322762" y="5729286"/>
                <a:ext cx="533400" cy="22860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7676" name="Line 33"/>
              <p:cNvSpPr>
                <a:spLocks noChangeShapeType="1"/>
              </p:cNvSpPr>
              <p:nvPr/>
            </p:nvSpPr>
            <p:spPr bwMode="auto">
              <a:xfrm>
                <a:off x="4322762" y="5957886"/>
                <a:ext cx="609600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55" name="Rectangle 54"/>
            <p:cNvSpPr/>
            <p:nvPr/>
          </p:nvSpPr>
          <p:spPr>
            <a:xfrm>
              <a:off x="852715" y="5500686"/>
              <a:ext cx="239386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Many-to-many:</a:t>
              </a:r>
              <a:endParaRPr lang="en-US" sz="2800" dirty="0">
                <a:latin typeface="+mj-lt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9024937" y="3448653"/>
            <a:ext cx="2449512" cy="2308324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X -&gt; Y means </a:t>
            </a:r>
            <a:r>
              <a:rPr lang="en-US" sz="2400" b="1" u="sng" dirty="0" smtClean="0">
                <a:solidFill>
                  <a:srgbClr val="000000"/>
                </a:solidFill>
                <a:latin typeface="+mj-lt"/>
              </a:rPr>
              <a:t>there exists a function mapping from X to Y </a:t>
            </a:r>
            <a:r>
              <a:rPr lang="en-US" sz="2400" dirty="0" smtClean="0">
                <a:solidFill>
                  <a:srgbClr val="000000"/>
                </a:solidFill>
                <a:latin typeface="+mj-lt"/>
              </a:rPr>
              <a:t>(</a:t>
            </a:r>
            <a:r>
              <a:rPr lang="en-US" sz="2400" i="1" dirty="0" smtClean="0">
                <a:solidFill>
                  <a:srgbClr val="000000"/>
                </a:solidFill>
                <a:latin typeface="+mj-lt"/>
              </a:rPr>
              <a:t>recall the definition of a function)</a:t>
            </a:r>
            <a:endParaRPr lang="en-US" sz="2400" dirty="0" smtClean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5" name="Rectangle 6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950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Slide Number Placeholder 4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8045D88-1492-AE41-AA3B-0C79F03A2829}" type="slidenum">
              <a:rPr lang="en-US" smtClean="0">
                <a:solidFill>
                  <a:srgbClr val="000000"/>
                </a:solidFill>
              </a:rPr>
              <a:pPr/>
              <a:t>35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2209800" y="381001"/>
            <a:ext cx="7772400" cy="1143000"/>
          </a:xfrm>
        </p:spPr>
        <p:txBody>
          <a:bodyPr/>
          <a:lstStyle/>
          <a:p>
            <a:pPr eaLnBrk="1" hangingPunct="1"/>
            <a:r>
              <a:rPr lang="en-US"/>
              <a:t>Constraints in E/R Diagrams</a:t>
            </a:r>
          </a:p>
        </p:txBody>
      </p:sp>
      <p:sp>
        <p:nvSpPr>
          <p:cNvPr id="59396" name="Text Box 3"/>
          <p:cNvSpPr txBox="1">
            <a:spLocks noChangeArrowheads="1"/>
          </p:cNvSpPr>
          <p:nvPr/>
        </p:nvSpPr>
        <p:spPr bwMode="auto">
          <a:xfrm>
            <a:off x="905069" y="1524001"/>
            <a:ext cx="10291666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Finding constraints is part of the </a:t>
            </a:r>
            <a:r>
              <a:rPr lang="en-US" sz="2400" dirty="0" smtClean="0">
                <a:solidFill>
                  <a:srgbClr val="000000"/>
                </a:solidFill>
              </a:rPr>
              <a:t>E/R modeling </a:t>
            </a:r>
            <a:r>
              <a:rPr lang="en-US" sz="2400" dirty="0">
                <a:solidFill>
                  <a:srgbClr val="000000"/>
                </a:solidFill>
              </a:rPr>
              <a:t>process. </a:t>
            </a:r>
            <a:r>
              <a:rPr lang="en-US" sz="2400" dirty="0" smtClean="0">
                <a:solidFill>
                  <a:srgbClr val="000000"/>
                </a:solidFill>
              </a:rPr>
              <a:t>Commonly </a:t>
            </a:r>
            <a:r>
              <a:rPr lang="en-US" sz="2400" dirty="0">
                <a:solidFill>
                  <a:srgbClr val="000000"/>
                </a:solidFill>
              </a:rPr>
              <a:t>used </a:t>
            </a:r>
            <a:r>
              <a:rPr lang="en-US" sz="2400" dirty="0" smtClean="0">
                <a:solidFill>
                  <a:srgbClr val="000000"/>
                </a:solidFill>
              </a:rPr>
              <a:t>constraints are:</a:t>
            </a:r>
            <a:endParaRPr lang="en-US" sz="2400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u="sng" dirty="0" smtClean="0"/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Keys</a:t>
            </a:r>
            <a:r>
              <a:rPr lang="en-US" sz="2400" dirty="0">
                <a:solidFill>
                  <a:srgbClr val="3333CC"/>
                </a:solidFill>
              </a:rPr>
              <a:t>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Implicit constraints on uniqueness of entities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An SSN uniquely </a:t>
            </a:r>
            <a:r>
              <a:rPr lang="en-US" sz="2400" i="1" dirty="0">
                <a:solidFill>
                  <a:srgbClr val="000000"/>
                </a:solidFill>
              </a:rPr>
              <a:t>identifies a </a:t>
            </a:r>
            <a:r>
              <a:rPr lang="en-US" sz="2400" i="1" dirty="0" smtClean="0">
                <a:solidFill>
                  <a:srgbClr val="000000"/>
                </a:solidFill>
              </a:rPr>
              <a:t>person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Single-value </a:t>
            </a:r>
            <a:r>
              <a:rPr lang="en-US" sz="2400" u="sng" dirty="0"/>
              <a:t>constraints:</a:t>
            </a:r>
            <a:r>
              <a:rPr lang="en-US" sz="2400" dirty="0"/>
              <a:t> </a:t>
            </a:r>
            <a:endParaRPr lang="en-US" sz="2400" dirty="0" smtClean="0"/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a </a:t>
            </a:r>
            <a:r>
              <a:rPr lang="en-US" sz="2400" i="1" dirty="0">
                <a:solidFill>
                  <a:srgbClr val="000000"/>
                </a:solidFill>
              </a:rPr>
              <a:t>person can have only one </a:t>
            </a:r>
            <a:r>
              <a:rPr lang="en-US" sz="2400" i="1" dirty="0" smtClean="0">
                <a:solidFill>
                  <a:srgbClr val="000000"/>
                </a:solidFill>
              </a:rPr>
              <a:t>father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Referential </a:t>
            </a:r>
            <a:r>
              <a:rPr lang="en-US" sz="2400" u="sng" dirty="0"/>
              <a:t>integrity constraints: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Referenced entities must exist</a:t>
            </a: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if </a:t>
            </a:r>
            <a:r>
              <a:rPr lang="en-US" sz="2400" i="1" dirty="0">
                <a:solidFill>
                  <a:srgbClr val="000000"/>
                </a:solidFill>
              </a:rPr>
              <a:t>you work for a company, </a:t>
            </a:r>
            <a:r>
              <a:rPr lang="en-US" sz="2400" i="1" dirty="0" smtClean="0">
                <a:solidFill>
                  <a:srgbClr val="000000"/>
                </a:solidFill>
              </a:rPr>
              <a:t>it must </a:t>
            </a:r>
            <a:r>
              <a:rPr lang="en-US" sz="2400" i="1" dirty="0">
                <a:solidFill>
                  <a:srgbClr val="000000"/>
                </a:solidFill>
              </a:rPr>
              <a:t>exist in the </a:t>
            </a:r>
            <a:r>
              <a:rPr lang="en-US" sz="2400" i="1" dirty="0" smtClean="0">
                <a:solidFill>
                  <a:srgbClr val="000000"/>
                </a:solidFill>
              </a:rPr>
              <a:t>database</a:t>
            </a:r>
            <a:endParaRPr lang="en-US" sz="2400" i="1" dirty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2400" i="1" dirty="0">
              <a:solidFill>
                <a:srgbClr val="000000"/>
              </a:solidFill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u="sng" dirty="0" smtClean="0"/>
              <a:t>Other </a:t>
            </a:r>
            <a:r>
              <a:rPr lang="en-US" sz="2400" u="sng" dirty="0"/>
              <a:t>constraints:</a:t>
            </a:r>
            <a:r>
              <a:rPr lang="en-US" sz="2400" dirty="0">
                <a:solidFill>
                  <a:srgbClr val="000000"/>
                </a:solidFill>
              </a:rPr>
              <a:t>  </a:t>
            </a:r>
            <a:endParaRPr lang="en-US" sz="2400" dirty="0" smtClean="0">
              <a:solidFill>
                <a:srgbClr val="000000"/>
              </a:solidFill>
            </a:endParaRPr>
          </a:p>
          <a:p>
            <a:pPr marL="1257300" lvl="2" indent="-3429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2400" i="1" dirty="0" smtClean="0">
                <a:solidFill>
                  <a:srgbClr val="000000"/>
                </a:solidFill>
              </a:rPr>
              <a:t>Ex: peoples</a:t>
            </a:r>
            <a:r>
              <a:rPr lang="en-US" sz="2400" i="1" dirty="0">
                <a:solidFill>
                  <a:srgbClr val="000000"/>
                </a:solidFill>
              </a:rPr>
              <a:t>’ ages are between 0 and </a:t>
            </a:r>
            <a:r>
              <a:rPr lang="en-US" sz="2400" i="1" dirty="0" smtClean="0">
                <a:solidFill>
                  <a:srgbClr val="000000"/>
                </a:solidFill>
              </a:rPr>
              <a:t>150</a:t>
            </a:r>
            <a:endParaRPr lang="en-US" sz="2400" i="1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170366" y="4802497"/>
            <a:ext cx="139026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 FOREIGN KEYs!</a:t>
            </a:r>
            <a:endParaRPr lang="en-US" sz="24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038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/>
          <p:cNvCxnSpPr>
            <a:stCxn id="65" idx="1"/>
            <a:endCxn id="52" idx="6"/>
          </p:cNvCxnSpPr>
          <p:nvPr/>
        </p:nvCxnSpPr>
        <p:spPr>
          <a:xfrm flipH="1">
            <a:off x="1560542" y="3671001"/>
            <a:ext cx="1628217" cy="86313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endCxn id="12" idx="4"/>
          </p:cNvCxnSpPr>
          <p:nvPr/>
        </p:nvCxnSpPr>
        <p:spPr>
          <a:xfrm flipV="1">
            <a:off x="6445739" y="4765431"/>
            <a:ext cx="775663" cy="64086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3936999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Currently</a:t>
            </a:r>
          </a:p>
        </p:txBody>
      </p:sp>
      <p:sp>
        <p:nvSpPr>
          <p:cNvPr id="7" name="Oval 6"/>
          <p:cNvSpPr/>
          <p:nvPr/>
        </p:nvSpPr>
        <p:spPr>
          <a:xfrm>
            <a:off x="5730630" y="6066692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Buy_Price</a:t>
            </a:r>
          </a:p>
        </p:txBody>
      </p:sp>
      <p:sp>
        <p:nvSpPr>
          <p:cNvPr id="8" name="Oval 7"/>
          <p:cNvSpPr/>
          <p:nvPr/>
        </p:nvSpPr>
        <p:spPr>
          <a:xfrm>
            <a:off x="7518399" y="6066692"/>
            <a:ext cx="156503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Description</a:t>
            </a:r>
          </a:p>
        </p:txBody>
      </p:sp>
      <p:sp>
        <p:nvSpPr>
          <p:cNvPr id="10" name="Oval 9"/>
          <p:cNvSpPr/>
          <p:nvPr/>
        </p:nvSpPr>
        <p:spPr>
          <a:xfrm>
            <a:off x="2360245" y="5798038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First_Bid</a:t>
            </a:r>
          </a:p>
        </p:txBody>
      </p:sp>
      <p:sp>
        <p:nvSpPr>
          <p:cNvPr id="11" name="Oval 10"/>
          <p:cNvSpPr/>
          <p:nvPr/>
        </p:nvSpPr>
        <p:spPr>
          <a:xfrm>
            <a:off x="2278183" y="5094653"/>
            <a:ext cx="1430216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Num_Bids</a:t>
            </a:r>
          </a:p>
        </p:txBody>
      </p:sp>
      <p:sp>
        <p:nvSpPr>
          <p:cNvPr id="12" name="Oval 11"/>
          <p:cNvSpPr/>
          <p:nvPr/>
        </p:nvSpPr>
        <p:spPr>
          <a:xfrm>
            <a:off x="6636225" y="422812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Started</a:t>
            </a:r>
          </a:p>
        </p:txBody>
      </p:sp>
      <p:sp>
        <p:nvSpPr>
          <p:cNvPr id="13" name="Oval 12"/>
          <p:cNvSpPr/>
          <p:nvPr/>
        </p:nvSpPr>
        <p:spPr>
          <a:xfrm>
            <a:off x="7778261" y="5348653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Ends</a:t>
            </a:r>
          </a:p>
        </p:txBody>
      </p:sp>
      <p:sp>
        <p:nvSpPr>
          <p:cNvPr id="14" name="Oval 13"/>
          <p:cNvSpPr/>
          <p:nvPr/>
        </p:nvSpPr>
        <p:spPr>
          <a:xfrm>
            <a:off x="8088921" y="476543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Item_ID</a:t>
            </a:r>
          </a:p>
        </p:txBody>
      </p:sp>
      <p:sp>
        <p:nvSpPr>
          <p:cNvPr id="15" name="Oval 14"/>
          <p:cNvSpPr/>
          <p:nvPr/>
        </p:nvSpPr>
        <p:spPr>
          <a:xfrm>
            <a:off x="2823305" y="44967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Name</a:t>
            </a:r>
          </a:p>
        </p:txBody>
      </p:sp>
      <p:cxnSp>
        <p:nvCxnSpPr>
          <p:cNvPr id="17" name="Straight Connector 16"/>
          <p:cNvCxnSpPr>
            <a:stCxn id="15" idx="5"/>
          </p:cNvCxnSpPr>
          <p:nvPr/>
        </p:nvCxnSpPr>
        <p:spPr>
          <a:xfrm>
            <a:off x="3822265" y="4955399"/>
            <a:ext cx="1247966" cy="31021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1" idx="6"/>
          </p:cNvCxnSpPr>
          <p:nvPr/>
        </p:nvCxnSpPr>
        <p:spPr>
          <a:xfrm>
            <a:off x="3708399" y="5363307"/>
            <a:ext cx="1361832" cy="5470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0" idx="7"/>
            <a:endCxn id="4" idx="1"/>
          </p:cNvCxnSpPr>
          <p:nvPr/>
        </p:nvCxnSpPr>
        <p:spPr>
          <a:xfrm flipV="1">
            <a:off x="3581011" y="5583115"/>
            <a:ext cx="1489220" cy="29361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835769" y="5876725"/>
            <a:ext cx="234462" cy="189968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7" idx="0"/>
            <a:endCxn id="4" idx="2"/>
          </p:cNvCxnSpPr>
          <p:nvPr/>
        </p:nvCxnSpPr>
        <p:spPr>
          <a:xfrm flipH="1" flipV="1">
            <a:off x="6213232" y="5900616"/>
            <a:ext cx="232507" cy="16607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8" idx="1"/>
          </p:cNvCxnSpPr>
          <p:nvPr/>
        </p:nvCxnSpPr>
        <p:spPr>
          <a:xfrm>
            <a:off x="7356231" y="5900615"/>
            <a:ext cx="391362" cy="24476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endCxn id="14" idx="2"/>
          </p:cNvCxnSpPr>
          <p:nvPr/>
        </p:nvCxnSpPr>
        <p:spPr>
          <a:xfrm flipV="1">
            <a:off x="7356231" y="5034085"/>
            <a:ext cx="732691" cy="32922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3" idx="2"/>
            <a:endCxn id="4" idx="3"/>
          </p:cNvCxnSpPr>
          <p:nvPr/>
        </p:nvCxnSpPr>
        <p:spPr>
          <a:xfrm flipH="1" flipV="1">
            <a:off x="7356231" y="5583115"/>
            <a:ext cx="422031" cy="34192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7727850" y="171547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Categories</a:t>
            </a:r>
          </a:p>
        </p:txBody>
      </p:sp>
      <p:sp>
        <p:nvSpPr>
          <p:cNvPr id="49" name="Diamond 48"/>
          <p:cNvSpPr/>
          <p:nvPr/>
        </p:nvSpPr>
        <p:spPr>
          <a:xfrm>
            <a:off x="1790747" y="2270093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BidsOn</a:t>
            </a:r>
            <a:endParaRPr lang="en-US" sz="1600" dirty="0">
              <a:latin typeface="+mj-lt"/>
            </a:endParaRPr>
          </a:p>
        </p:txBody>
      </p:sp>
      <p:sp>
        <p:nvSpPr>
          <p:cNvPr id="50" name="Diamond 49"/>
          <p:cNvSpPr/>
          <p:nvPr/>
        </p:nvSpPr>
        <p:spPr>
          <a:xfrm>
            <a:off x="7908972" y="3220915"/>
            <a:ext cx="2348918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+mj-lt"/>
              </a:rPr>
              <a:t>IsCategory</a:t>
            </a:r>
          </a:p>
        </p:txBody>
      </p:sp>
      <p:sp>
        <p:nvSpPr>
          <p:cNvPr id="52" name="Oval 51"/>
          <p:cNvSpPr/>
          <p:nvPr/>
        </p:nvSpPr>
        <p:spPr>
          <a:xfrm>
            <a:off x="390188" y="4265485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Time </a:t>
            </a:r>
          </a:p>
        </p:txBody>
      </p:sp>
      <p:sp>
        <p:nvSpPr>
          <p:cNvPr id="53" name="Oval 52"/>
          <p:cNvSpPr/>
          <p:nvPr/>
        </p:nvSpPr>
        <p:spPr>
          <a:xfrm>
            <a:off x="393200" y="307507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Amount</a:t>
            </a:r>
          </a:p>
        </p:txBody>
      </p:sp>
      <p:cxnSp>
        <p:nvCxnSpPr>
          <p:cNvPr id="58" name="Straight Connector 57"/>
          <p:cNvCxnSpPr>
            <a:stCxn id="53" idx="6"/>
            <a:endCxn id="65" idx="1"/>
          </p:cNvCxnSpPr>
          <p:nvPr/>
        </p:nvCxnSpPr>
        <p:spPr>
          <a:xfrm>
            <a:off x="1563554" y="3343731"/>
            <a:ext cx="1625205" cy="32727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65" idx="1"/>
            <a:endCxn id="49" idx="2"/>
          </p:cNvCxnSpPr>
          <p:nvPr/>
        </p:nvCxnSpPr>
        <p:spPr>
          <a:xfrm flipH="1" flipV="1">
            <a:off x="2604132" y="3184493"/>
            <a:ext cx="584627" cy="486508"/>
          </a:xfrm>
          <a:prstGeom prst="line">
            <a:avLst/>
          </a:prstGeom>
          <a:ln w="38100">
            <a:solidFill>
              <a:schemeClr val="tx1"/>
            </a:solidFill>
            <a:headEnd type="none" w="lg" len="lg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49" idx="0"/>
            <a:endCxn id="51" idx="2"/>
          </p:cNvCxnSpPr>
          <p:nvPr/>
        </p:nvCxnSpPr>
        <p:spPr>
          <a:xfrm flipV="1">
            <a:off x="2604132" y="2120128"/>
            <a:ext cx="219173" cy="149965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Oval 66"/>
          <p:cNvSpPr/>
          <p:nvPr/>
        </p:nvSpPr>
        <p:spPr>
          <a:xfrm>
            <a:off x="8298371" y="739531"/>
            <a:ext cx="1398522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Category_Name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68" name="Straight Connector 67"/>
          <p:cNvCxnSpPr>
            <a:stCxn id="48" idx="0"/>
            <a:endCxn id="67" idx="4"/>
          </p:cNvCxnSpPr>
          <p:nvPr/>
        </p:nvCxnSpPr>
        <p:spPr>
          <a:xfrm flipV="1">
            <a:off x="8870850" y="1276839"/>
            <a:ext cx="126782" cy="438639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50" idx="0"/>
            <a:endCxn id="48" idx="2"/>
          </p:cNvCxnSpPr>
          <p:nvPr/>
        </p:nvCxnSpPr>
        <p:spPr>
          <a:xfrm flipH="1" flipV="1">
            <a:off x="8870850" y="2350478"/>
            <a:ext cx="212581" cy="870437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endCxn id="50" idx="2"/>
          </p:cNvCxnSpPr>
          <p:nvPr/>
        </p:nvCxnSpPr>
        <p:spPr>
          <a:xfrm flipV="1">
            <a:off x="6632233" y="4135315"/>
            <a:ext cx="2451198" cy="1331546"/>
          </a:xfrm>
          <a:prstGeom prst="line">
            <a:avLst/>
          </a:prstGeom>
          <a:ln w="381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>
          <a:xfrm>
            <a:off x="1633562" y="608827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Rating</a:t>
            </a:r>
          </a:p>
        </p:txBody>
      </p:sp>
      <p:sp>
        <p:nvSpPr>
          <p:cNvPr id="78" name="Oval 77"/>
          <p:cNvSpPr/>
          <p:nvPr/>
        </p:nvSpPr>
        <p:spPr>
          <a:xfrm>
            <a:off x="3043519" y="614084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chemeClr val="tx1"/>
                </a:solidFill>
              </a:rPr>
              <a:t>User_ID</a:t>
            </a:r>
          </a:p>
        </p:txBody>
      </p:sp>
      <p:sp>
        <p:nvSpPr>
          <p:cNvPr id="79" name="Oval 78"/>
          <p:cNvSpPr/>
          <p:nvPr/>
        </p:nvSpPr>
        <p:spPr>
          <a:xfrm>
            <a:off x="298429" y="70346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Country</a:t>
            </a:r>
          </a:p>
        </p:txBody>
      </p:sp>
      <p:sp>
        <p:nvSpPr>
          <p:cNvPr id="80" name="Oval 79"/>
          <p:cNvSpPr/>
          <p:nvPr/>
        </p:nvSpPr>
        <p:spPr>
          <a:xfrm>
            <a:off x="79051" y="1937572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Location</a:t>
            </a:r>
          </a:p>
        </p:txBody>
      </p:sp>
      <p:sp>
        <p:nvSpPr>
          <p:cNvPr id="101" name="Diamond 100"/>
          <p:cNvSpPr/>
          <p:nvPr/>
        </p:nvSpPr>
        <p:spPr>
          <a:xfrm>
            <a:off x="5782406" y="2833523"/>
            <a:ext cx="169574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+mj-lt"/>
              </a:rPr>
              <a:t>Sells</a:t>
            </a:r>
          </a:p>
        </p:txBody>
      </p:sp>
      <p:cxnSp>
        <p:nvCxnSpPr>
          <p:cNvPr id="109" name="Straight Connector 108"/>
          <p:cNvCxnSpPr>
            <a:stCxn id="4" idx="0"/>
            <a:endCxn id="101" idx="2"/>
          </p:cNvCxnSpPr>
          <p:nvPr/>
        </p:nvCxnSpPr>
        <p:spPr>
          <a:xfrm flipV="1">
            <a:off x="6213232" y="3747923"/>
            <a:ext cx="417044" cy="1517692"/>
          </a:xfrm>
          <a:prstGeom prst="line">
            <a:avLst/>
          </a:prstGeom>
          <a:ln w="381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80" idx="0"/>
            <a:endCxn id="51" idx="1"/>
          </p:cNvCxnSpPr>
          <p:nvPr/>
        </p:nvCxnSpPr>
        <p:spPr>
          <a:xfrm flipV="1">
            <a:off x="664228" y="1802628"/>
            <a:ext cx="1016077" cy="13494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6" name="Rectangle 5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cxnSp>
        <p:nvCxnSpPr>
          <p:cNvPr id="59" name="Straight Connector 58"/>
          <p:cNvCxnSpPr>
            <a:stCxn id="79" idx="4"/>
          </p:cNvCxnSpPr>
          <p:nvPr/>
        </p:nvCxnSpPr>
        <p:spPr>
          <a:xfrm>
            <a:off x="883606" y="1240770"/>
            <a:ext cx="1532803" cy="4281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77" idx="4"/>
          </p:cNvCxnSpPr>
          <p:nvPr/>
        </p:nvCxnSpPr>
        <p:spPr>
          <a:xfrm>
            <a:off x="2218739" y="1146135"/>
            <a:ext cx="507784" cy="74564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78" idx="4"/>
            <a:endCxn id="51" idx="0"/>
          </p:cNvCxnSpPr>
          <p:nvPr/>
        </p:nvCxnSpPr>
        <p:spPr>
          <a:xfrm flipH="1">
            <a:off x="2823305" y="1151392"/>
            <a:ext cx="805391" cy="33373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1680305" y="1485128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Users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cxnSp>
        <p:nvCxnSpPr>
          <p:cNvPr id="76" name="Straight Connector 75"/>
          <p:cNvCxnSpPr>
            <a:stCxn id="101" idx="0"/>
            <a:endCxn id="51" idx="3"/>
          </p:cNvCxnSpPr>
          <p:nvPr/>
        </p:nvCxnSpPr>
        <p:spPr>
          <a:xfrm flipH="1" flipV="1">
            <a:off x="3966304" y="1802628"/>
            <a:ext cx="2663972" cy="103089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5070232" y="5265615"/>
            <a:ext cx="2285999" cy="635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+mj-lt"/>
              </a:rPr>
              <a:t>Items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3188759" y="3362187"/>
            <a:ext cx="879874" cy="61762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j-lt"/>
              </a:rPr>
              <a:t>Bids</a:t>
            </a:r>
            <a:endParaRPr lang="en-US" sz="24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1" name="Oval 80"/>
          <p:cNvSpPr/>
          <p:nvPr/>
        </p:nvSpPr>
        <p:spPr>
          <a:xfrm>
            <a:off x="390188" y="3704971"/>
            <a:ext cx="1170354" cy="537308"/>
          </a:xfrm>
          <a:prstGeom prst="ellipse">
            <a:avLst/>
          </a:prstGeom>
          <a:solidFill>
            <a:srgbClr val="00FF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 err="1" smtClean="0">
                <a:solidFill>
                  <a:schemeClr val="tx1"/>
                </a:solidFill>
              </a:rPr>
              <a:t>Bid_ID</a:t>
            </a:r>
            <a:endParaRPr lang="en-US" sz="1400" u="sng" dirty="0">
              <a:solidFill>
                <a:schemeClr val="tx1"/>
              </a:solidFill>
            </a:endParaRPr>
          </a:p>
        </p:txBody>
      </p:sp>
      <p:cxnSp>
        <p:nvCxnSpPr>
          <p:cNvPr id="82" name="Straight Connector 81"/>
          <p:cNvCxnSpPr>
            <a:stCxn id="65" idx="1"/>
            <a:endCxn id="81" idx="6"/>
          </p:cNvCxnSpPr>
          <p:nvPr/>
        </p:nvCxnSpPr>
        <p:spPr>
          <a:xfrm flipH="1">
            <a:off x="1560542" y="3671001"/>
            <a:ext cx="1628217" cy="302624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Diamond 82"/>
          <p:cNvSpPr/>
          <p:nvPr/>
        </p:nvSpPr>
        <p:spPr>
          <a:xfrm>
            <a:off x="4457013" y="3810977"/>
            <a:ext cx="1626770" cy="914400"/>
          </a:xfrm>
          <a:prstGeom prst="diamond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latin typeface="+mj-lt"/>
              </a:rPr>
              <a:t>BidOn</a:t>
            </a:r>
            <a:endParaRPr lang="en-US" sz="1600" dirty="0">
              <a:latin typeface="+mj-lt"/>
            </a:endParaRPr>
          </a:p>
        </p:txBody>
      </p:sp>
      <p:cxnSp>
        <p:nvCxnSpPr>
          <p:cNvPr id="84" name="Straight Connector 83"/>
          <p:cNvCxnSpPr>
            <a:stCxn id="83" idx="0"/>
            <a:endCxn id="65" idx="3"/>
          </p:cNvCxnSpPr>
          <p:nvPr/>
        </p:nvCxnSpPr>
        <p:spPr>
          <a:xfrm flipH="1" flipV="1">
            <a:off x="4068633" y="3671001"/>
            <a:ext cx="1201765" cy="139976"/>
          </a:xfrm>
          <a:prstGeom prst="line">
            <a:avLst/>
          </a:prstGeom>
          <a:ln w="38100">
            <a:solidFill>
              <a:schemeClr val="tx1"/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83" idx="2"/>
            <a:endCxn id="4" idx="0"/>
          </p:cNvCxnSpPr>
          <p:nvPr/>
        </p:nvCxnSpPr>
        <p:spPr>
          <a:xfrm>
            <a:off x="5270398" y="4725377"/>
            <a:ext cx="942834" cy="540238"/>
          </a:xfrm>
          <a:prstGeom prst="line">
            <a:avLst/>
          </a:prstGeom>
          <a:ln w="12700">
            <a:solidFill>
              <a:schemeClr val="tx1"/>
            </a:solidFill>
            <a:headEnd type="non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682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37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1" y="1905000"/>
            <a:ext cx="7266668" cy="41148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2"/>
            <a:r>
              <a:rPr lang="en-US" i="1" dirty="0"/>
              <a:t>A={1,2,3},   B={</a:t>
            </a:r>
            <a:r>
              <a:rPr lang="en-US" i="1" dirty="0" err="1"/>
              <a:t>a,b,c,d</a:t>
            </a:r>
            <a:r>
              <a:rPr lang="en-US" i="1" dirty="0"/>
              <a:t>},</a:t>
            </a:r>
          </a:p>
          <a:p>
            <a:pPr marL="457200" lvl="1" indent="0" eaLnBrk="1" hangingPunct="1">
              <a:lnSpc>
                <a:spcPct val="90000"/>
              </a:lnSpc>
              <a:buNone/>
            </a:pPr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 (</a:t>
            </a:r>
            <a:r>
              <a:rPr lang="en-US" dirty="0" err="1" smtClean="0"/>
              <a:t>a,b</a:t>
            </a:r>
            <a:r>
              <a:rPr lang="en-US" dirty="0" smtClean="0"/>
              <a:t>)</a:t>
            </a:r>
          </a:p>
          <a:p>
            <a:pPr lvl="2"/>
            <a:r>
              <a:rPr lang="en-US" i="1" dirty="0" smtClean="0"/>
              <a:t>A </a:t>
            </a:r>
            <a:r>
              <a:rPr lang="en-US" i="1" dirty="0">
                <a:sym typeface="Symbol" charset="2"/>
              </a:rPr>
              <a:t> B = {(1,a), (1,b), (1,c), (1,d), (2,a), (2,b), (2,c), (2,d), (3,a), (3,b), (3,c), (3,d)}</a:t>
            </a:r>
          </a:p>
          <a:p>
            <a:pPr lvl="3"/>
            <a:endParaRPr lang="en-US" dirty="0" smtClean="0"/>
          </a:p>
          <a:p>
            <a:pPr lvl="1" eaLnBrk="1" hangingPunct="1">
              <a:lnSpc>
                <a:spcPct val="90000"/>
              </a:lnSpc>
            </a:pPr>
            <a:r>
              <a:rPr lang="en-US" b="1" dirty="0" smtClean="0"/>
              <a:t>We define a </a:t>
            </a:r>
            <a:r>
              <a:rPr lang="en-US" b="1" u="sng" dirty="0" smtClean="0"/>
              <a:t>relationship</a:t>
            </a:r>
            <a:r>
              <a:rPr lang="en-US" b="1" dirty="0" smtClean="0"/>
              <a:t> to be a subset of A x B</a:t>
            </a:r>
          </a:p>
          <a:p>
            <a:pPr lvl="2"/>
            <a:r>
              <a:rPr lang="en-US" i="1" dirty="0" smtClean="0"/>
              <a:t>R </a:t>
            </a:r>
            <a:r>
              <a:rPr lang="en-US" i="1" dirty="0"/>
              <a:t>= {(1,a), (2,c), (2,d), (3,b)}</a:t>
            </a:r>
          </a:p>
          <a:p>
            <a:pPr lvl="3"/>
            <a:endParaRPr lang="en-US" i="1" dirty="0"/>
          </a:p>
        </p:txBody>
      </p:sp>
      <p:grpSp>
        <p:nvGrpSpPr>
          <p:cNvPr id="25605" name="Group 4"/>
          <p:cNvGrpSpPr>
            <a:grpSpLocks/>
          </p:cNvGrpSpPr>
          <p:nvPr/>
        </p:nvGrpSpPr>
        <p:grpSpPr bwMode="auto">
          <a:xfrm>
            <a:off x="7895319" y="2364468"/>
            <a:ext cx="3136900" cy="2514600"/>
            <a:chOff x="1144" y="2736"/>
            <a:chExt cx="1976" cy="1584"/>
          </a:xfrm>
        </p:grpSpPr>
        <p:sp>
          <p:nvSpPr>
            <p:cNvPr id="25611" name="Text Box 5"/>
            <p:cNvSpPr txBox="1">
              <a:spLocks noChangeArrowheads="1"/>
            </p:cNvSpPr>
            <p:nvPr/>
          </p:nvSpPr>
          <p:spPr bwMode="auto">
            <a:xfrm>
              <a:off x="1670" y="285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1</a:t>
              </a:r>
            </a:p>
          </p:txBody>
        </p:sp>
        <p:sp>
          <p:nvSpPr>
            <p:cNvPr id="25612" name="Text Box 6"/>
            <p:cNvSpPr txBox="1">
              <a:spLocks noChangeArrowheads="1"/>
            </p:cNvSpPr>
            <p:nvPr/>
          </p:nvSpPr>
          <p:spPr bwMode="auto">
            <a:xfrm>
              <a:off x="1670" y="327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2</a:t>
              </a:r>
            </a:p>
          </p:txBody>
        </p:sp>
        <p:sp>
          <p:nvSpPr>
            <p:cNvPr id="25613" name="Text Box 7"/>
            <p:cNvSpPr txBox="1">
              <a:spLocks noChangeArrowheads="1"/>
            </p:cNvSpPr>
            <p:nvPr/>
          </p:nvSpPr>
          <p:spPr bwMode="auto">
            <a:xfrm>
              <a:off x="1670" y="369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3</a:t>
              </a:r>
            </a:p>
          </p:txBody>
        </p:sp>
        <p:sp>
          <p:nvSpPr>
            <p:cNvPr id="25614" name="Text Box 8"/>
            <p:cNvSpPr txBox="1">
              <a:spLocks noChangeArrowheads="1"/>
            </p:cNvSpPr>
            <p:nvPr/>
          </p:nvSpPr>
          <p:spPr bwMode="auto">
            <a:xfrm>
              <a:off x="2726" y="2858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25615" name="Text Box 9"/>
            <p:cNvSpPr txBox="1">
              <a:spLocks noChangeArrowheads="1"/>
            </p:cNvSpPr>
            <p:nvPr/>
          </p:nvSpPr>
          <p:spPr bwMode="auto">
            <a:xfrm>
              <a:off x="2726" y="322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25616" name="Text Box 10"/>
            <p:cNvSpPr txBox="1">
              <a:spLocks noChangeArrowheads="1"/>
            </p:cNvSpPr>
            <p:nvPr/>
          </p:nvSpPr>
          <p:spPr bwMode="auto">
            <a:xfrm>
              <a:off x="2726" y="3594"/>
              <a:ext cx="201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c</a:t>
              </a:r>
            </a:p>
          </p:txBody>
        </p:sp>
        <p:sp>
          <p:nvSpPr>
            <p:cNvPr id="25617" name="Text Box 11"/>
            <p:cNvSpPr txBox="1">
              <a:spLocks noChangeArrowheads="1"/>
            </p:cNvSpPr>
            <p:nvPr/>
          </p:nvSpPr>
          <p:spPr bwMode="auto">
            <a:xfrm>
              <a:off x="2726" y="396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d</a:t>
              </a:r>
            </a:p>
          </p:txBody>
        </p:sp>
        <p:sp>
          <p:nvSpPr>
            <p:cNvPr id="25618" name="Oval 12"/>
            <p:cNvSpPr>
              <a:spLocks noChangeArrowheads="1"/>
            </p:cNvSpPr>
            <p:nvPr/>
          </p:nvSpPr>
          <p:spPr bwMode="auto">
            <a:xfrm>
              <a:off x="1488" y="2880"/>
              <a:ext cx="576" cy="1152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19" name="Oval 13"/>
            <p:cNvSpPr>
              <a:spLocks noChangeArrowheads="1"/>
            </p:cNvSpPr>
            <p:nvPr/>
          </p:nvSpPr>
          <p:spPr bwMode="auto">
            <a:xfrm>
              <a:off x="2544" y="2880"/>
              <a:ext cx="576" cy="144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000000"/>
                </a:solidFill>
              </a:endParaRPr>
            </a:p>
          </p:txBody>
        </p:sp>
        <p:sp>
          <p:nvSpPr>
            <p:cNvPr id="25623" name="Text Box 17"/>
            <p:cNvSpPr txBox="1">
              <a:spLocks noChangeArrowheads="1"/>
            </p:cNvSpPr>
            <p:nvPr/>
          </p:nvSpPr>
          <p:spPr bwMode="auto">
            <a:xfrm>
              <a:off x="1144" y="2858"/>
              <a:ext cx="36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A=</a:t>
              </a:r>
            </a:p>
          </p:txBody>
        </p:sp>
        <p:sp>
          <p:nvSpPr>
            <p:cNvPr id="25624" name="Text Box 18"/>
            <p:cNvSpPr txBox="1">
              <a:spLocks noChangeArrowheads="1"/>
            </p:cNvSpPr>
            <p:nvPr/>
          </p:nvSpPr>
          <p:spPr bwMode="auto">
            <a:xfrm>
              <a:off x="2297" y="2736"/>
              <a:ext cx="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2400">
                  <a:solidFill>
                    <a:srgbClr val="000000"/>
                  </a:solidFill>
                </a:rPr>
                <a:t>B=</a:t>
              </a:r>
            </a:p>
          </p:txBody>
        </p:sp>
      </p:grpSp>
      <p:cxnSp>
        <p:nvCxnSpPr>
          <p:cNvPr id="3" name="Straight Connector 2"/>
          <p:cNvCxnSpPr>
            <a:stCxn id="25611" idx="3"/>
            <a:endCxn id="25614" idx="1"/>
          </p:cNvCxnSpPr>
          <p:nvPr/>
        </p:nvCxnSpPr>
        <p:spPr bwMode="auto">
          <a:xfrm>
            <a:off x="9066894" y="2786743"/>
            <a:ext cx="133985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25612" idx="3"/>
            <a:endCxn id="25616" idx="1"/>
          </p:cNvCxnSpPr>
          <p:nvPr/>
        </p:nvCxnSpPr>
        <p:spPr bwMode="auto">
          <a:xfrm>
            <a:off x="9066894" y="3451906"/>
            <a:ext cx="1339850" cy="5032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5612" idx="3"/>
            <a:endCxn id="25617" idx="1"/>
          </p:cNvCxnSpPr>
          <p:nvPr/>
        </p:nvCxnSpPr>
        <p:spPr bwMode="auto">
          <a:xfrm>
            <a:off x="9066894" y="3451906"/>
            <a:ext cx="1339850" cy="1087437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25613" idx="3"/>
            <a:endCxn id="25615" idx="1"/>
          </p:cNvCxnSpPr>
          <p:nvPr/>
        </p:nvCxnSpPr>
        <p:spPr bwMode="auto">
          <a:xfrm flipV="1">
            <a:off x="9066894" y="3370943"/>
            <a:ext cx="1339850" cy="746125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8" name="Group 2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9" name="Rectangle 2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8577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C3F95D7-B761-C348-9BCF-35957E191C36}" type="slidenum">
              <a:rPr lang="en-US" smtClean="0">
                <a:solidFill>
                  <a:srgbClr val="000000"/>
                </a:solidFill>
              </a:rPr>
              <a:pPr/>
              <a:t>38</a:t>
            </a:fld>
            <a:endParaRPr lang="en-US" smtClean="0">
              <a:solidFill>
                <a:srgbClr val="000000"/>
              </a:solidFill>
            </a:endParaRPr>
          </a:p>
        </p:txBody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04999"/>
            <a:ext cx="6945994" cy="4467749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b="1" i="1" dirty="0"/>
              <a:t>A mathematical definition: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Let </a:t>
            </a:r>
            <a:r>
              <a:rPr lang="en-US" dirty="0"/>
              <a:t>A, B </a:t>
            </a:r>
            <a:r>
              <a:rPr lang="en-US" dirty="0" smtClean="0"/>
              <a:t>be sets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x B (the </a:t>
            </a:r>
            <a:r>
              <a:rPr lang="en-US" b="1" i="1" dirty="0" smtClean="0"/>
              <a:t>cross-product</a:t>
            </a:r>
            <a:r>
              <a:rPr lang="en-US" dirty="0" smtClean="0"/>
              <a:t>) is the set of all pairs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smtClean="0"/>
              <a:t>A </a:t>
            </a:r>
            <a:r>
              <a:rPr lang="en-US" u="sng" dirty="0" smtClean="0"/>
              <a:t>relationship</a:t>
            </a:r>
            <a:r>
              <a:rPr lang="en-US" dirty="0" smtClean="0"/>
              <a:t> is a subset of A x B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b="1" dirty="0"/>
              <a:t>M</a:t>
            </a:r>
            <a:r>
              <a:rPr lang="en-US" b="1" dirty="0" smtClean="0"/>
              <a:t>akes</a:t>
            </a:r>
            <a:r>
              <a:rPr lang="en-US" dirty="0" smtClean="0"/>
              <a:t> </a:t>
            </a:r>
            <a:r>
              <a:rPr lang="en-US" dirty="0"/>
              <a:t>is </a:t>
            </a:r>
            <a:r>
              <a:rPr lang="en-US" dirty="0" smtClean="0"/>
              <a:t>relationship- it is a </a:t>
            </a:r>
            <a:r>
              <a:rPr lang="en-US" b="1" i="1" dirty="0"/>
              <a:t>subset</a:t>
            </a:r>
            <a:r>
              <a:rPr lang="en-US" dirty="0"/>
              <a:t> of </a:t>
            </a:r>
            <a:r>
              <a:rPr lang="en-US" b="1" dirty="0"/>
              <a:t>Product </a:t>
            </a:r>
            <a:r>
              <a:rPr lang="en-US" b="1" dirty="0">
                <a:sym typeface="Symbol" charset="2"/>
              </a:rPr>
              <a:t></a:t>
            </a:r>
            <a:r>
              <a:rPr lang="en-US" b="1" dirty="0"/>
              <a:t> Company</a:t>
            </a:r>
            <a:r>
              <a:rPr lang="en-US" dirty="0" smtClean="0"/>
              <a:t>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7895319" y="2364468"/>
            <a:ext cx="3136900" cy="2514600"/>
            <a:chOff x="7895319" y="2364468"/>
            <a:chExt cx="3136900" cy="2514600"/>
          </a:xfrm>
        </p:grpSpPr>
        <p:grpSp>
          <p:nvGrpSpPr>
            <p:cNvPr id="25605" name="Group 4"/>
            <p:cNvGrpSpPr>
              <a:grpSpLocks/>
            </p:cNvGrpSpPr>
            <p:nvPr/>
          </p:nvGrpSpPr>
          <p:grpSpPr bwMode="auto">
            <a:xfrm>
              <a:off x="7895319" y="2364468"/>
              <a:ext cx="3136900" cy="2514600"/>
              <a:chOff x="1144" y="2736"/>
              <a:chExt cx="1976" cy="1584"/>
            </a:xfrm>
          </p:grpSpPr>
          <p:sp>
            <p:nvSpPr>
              <p:cNvPr id="25611" name="Text Box 5"/>
              <p:cNvSpPr txBox="1">
                <a:spLocks noChangeArrowheads="1"/>
              </p:cNvSpPr>
              <p:nvPr/>
            </p:nvSpPr>
            <p:spPr bwMode="auto">
              <a:xfrm>
                <a:off x="1670" y="2858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1</a:t>
                </a:r>
              </a:p>
            </p:txBody>
          </p:sp>
          <p:sp>
            <p:nvSpPr>
              <p:cNvPr id="25612" name="Text Box 6"/>
              <p:cNvSpPr txBox="1">
                <a:spLocks noChangeArrowheads="1"/>
              </p:cNvSpPr>
              <p:nvPr/>
            </p:nvSpPr>
            <p:spPr bwMode="auto">
              <a:xfrm>
                <a:off x="1670" y="3277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2</a:t>
                </a:r>
              </a:p>
            </p:txBody>
          </p:sp>
          <p:sp>
            <p:nvSpPr>
              <p:cNvPr id="25613" name="Text Box 7"/>
              <p:cNvSpPr txBox="1">
                <a:spLocks noChangeArrowheads="1"/>
              </p:cNvSpPr>
              <p:nvPr/>
            </p:nvSpPr>
            <p:spPr bwMode="auto">
              <a:xfrm>
                <a:off x="1670" y="369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3</a:t>
                </a:r>
              </a:p>
            </p:txBody>
          </p:sp>
          <p:sp>
            <p:nvSpPr>
              <p:cNvPr id="25614" name="Text Box 8"/>
              <p:cNvSpPr txBox="1">
                <a:spLocks noChangeArrowheads="1"/>
              </p:cNvSpPr>
              <p:nvPr/>
            </p:nvSpPr>
            <p:spPr bwMode="auto">
              <a:xfrm>
                <a:off x="2726" y="2858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25615" name="Text Box 9"/>
              <p:cNvSpPr txBox="1">
                <a:spLocks noChangeArrowheads="1"/>
              </p:cNvSpPr>
              <p:nvPr/>
            </p:nvSpPr>
            <p:spPr bwMode="auto">
              <a:xfrm>
                <a:off x="2726" y="3226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5616" name="Text Box 10"/>
              <p:cNvSpPr txBox="1">
                <a:spLocks noChangeArrowheads="1"/>
              </p:cNvSpPr>
              <p:nvPr/>
            </p:nvSpPr>
            <p:spPr bwMode="auto">
              <a:xfrm>
                <a:off x="2726" y="3594"/>
                <a:ext cx="201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c</a:t>
                </a:r>
              </a:p>
            </p:txBody>
          </p:sp>
          <p:sp>
            <p:nvSpPr>
              <p:cNvPr id="25617" name="Text Box 11"/>
              <p:cNvSpPr txBox="1">
                <a:spLocks noChangeArrowheads="1"/>
              </p:cNvSpPr>
              <p:nvPr/>
            </p:nvSpPr>
            <p:spPr bwMode="auto">
              <a:xfrm>
                <a:off x="2726" y="3962"/>
                <a:ext cx="21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d</a:t>
                </a:r>
              </a:p>
            </p:txBody>
          </p:sp>
          <p:sp>
            <p:nvSpPr>
              <p:cNvPr id="25618" name="Oval 12"/>
              <p:cNvSpPr>
                <a:spLocks noChangeArrowheads="1"/>
              </p:cNvSpPr>
              <p:nvPr/>
            </p:nvSpPr>
            <p:spPr bwMode="auto">
              <a:xfrm>
                <a:off x="1488" y="2880"/>
                <a:ext cx="576" cy="1152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19" name="Oval 13"/>
              <p:cNvSpPr>
                <a:spLocks noChangeArrowheads="1"/>
              </p:cNvSpPr>
              <p:nvPr/>
            </p:nvSpPr>
            <p:spPr bwMode="auto">
              <a:xfrm>
                <a:off x="2544" y="2880"/>
                <a:ext cx="576" cy="144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00">
                  <a:solidFill>
                    <a:srgbClr val="000000"/>
                  </a:solidFill>
                </a:endParaRPr>
              </a:p>
            </p:txBody>
          </p:sp>
          <p:sp>
            <p:nvSpPr>
              <p:cNvPr id="25623" name="Text Box 17"/>
              <p:cNvSpPr txBox="1">
                <a:spLocks noChangeArrowheads="1"/>
              </p:cNvSpPr>
              <p:nvPr/>
            </p:nvSpPr>
            <p:spPr bwMode="auto">
              <a:xfrm>
                <a:off x="1144" y="2858"/>
                <a:ext cx="363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>
                    <a:solidFill>
                      <a:srgbClr val="000000"/>
                    </a:solidFill>
                  </a:rPr>
                  <a:t>A=</a:t>
                </a:r>
              </a:p>
            </p:txBody>
          </p:sp>
          <p:sp>
            <p:nvSpPr>
              <p:cNvPr id="25624" name="Text Box 18"/>
              <p:cNvSpPr txBox="1">
                <a:spLocks noChangeArrowheads="1"/>
              </p:cNvSpPr>
              <p:nvPr/>
            </p:nvSpPr>
            <p:spPr bwMode="auto">
              <a:xfrm>
                <a:off x="2297" y="2736"/>
                <a:ext cx="352" cy="28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2400" dirty="0">
                    <a:solidFill>
                      <a:srgbClr val="000000"/>
                    </a:solidFill>
                  </a:rPr>
                  <a:t>B=</a:t>
                </a:r>
              </a:p>
            </p:txBody>
          </p:sp>
        </p:grpSp>
        <p:cxnSp>
          <p:nvCxnSpPr>
            <p:cNvPr id="3" name="Straight Connector 2"/>
            <p:cNvCxnSpPr>
              <a:stCxn id="25611" idx="3"/>
              <a:endCxn id="25614" idx="1"/>
            </p:cNvCxnSpPr>
            <p:nvPr/>
          </p:nvCxnSpPr>
          <p:spPr bwMode="auto">
            <a:xfrm>
              <a:off x="9066894" y="2786743"/>
              <a:ext cx="1339850" cy="0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>
              <a:stCxn id="25612" idx="3"/>
              <a:endCxn id="25616" idx="1"/>
            </p:cNvCxnSpPr>
            <p:nvPr/>
          </p:nvCxnSpPr>
          <p:spPr bwMode="auto">
            <a:xfrm>
              <a:off x="9066894" y="3451906"/>
              <a:ext cx="1339850" cy="5032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>
              <a:stCxn id="25612" idx="3"/>
              <a:endCxn id="25617" idx="1"/>
            </p:cNvCxnSpPr>
            <p:nvPr/>
          </p:nvCxnSpPr>
          <p:spPr bwMode="auto">
            <a:xfrm>
              <a:off x="9066894" y="3451906"/>
              <a:ext cx="1339850" cy="10874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>
              <a:stCxn id="25613" idx="3"/>
              <a:endCxn id="25615" idx="1"/>
            </p:cNvCxnSpPr>
            <p:nvPr/>
          </p:nvCxnSpPr>
          <p:spPr bwMode="auto">
            <a:xfrm flipV="1">
              <a:off x="9066894" y="3370943"/>
              <a:ext cx="1339850" cy="746125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AutoShape 19"/>
          <p:cNvSpPr>
            <a:spLocks noChangeAspect="1" noChangeArrowheads="1"/>
          </p:cNvSpPr>
          <p:nvPr/>
        </p:nvSpPr>
        <p:spPr bwMode="auto">
          <a:xfrm>
            <a:off x="4422664" y="5265519"/>
            <a:ext cx="746125" cy="671512"/>
          </a:xfrm>
          <a:prstGeom prst="diamond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</a:rPr>
              <a:t>makes</a:t>
            </a:r>
          </a:p>
        </p:txBody>
      </p:sp>
      <p:sp>
        <p:nvSpPr>
          <p:cNvPr id="23" name="Rectangle 20"/>
          <p:cNvSpPr>
            <a:spLocks noChangeAspect="1" noChangeArrowheads="1"/>
          </p:cNvSpPr>
          <p:nvPr/>
        </p:nvSpPr>
        <p:spPr bwMode="auto">
          <a:xfrm>
            <a:off x="5767276" y="5414744"/>
            <a:ext cx="1082675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Company</a:t>
            </a:r>
          </a:p>
        </p:txBody>
      </p:sp>
      <p:sp>
        <p:nvSpPr>
          <p:cNvPr id="24" name="Rectangle 21"/>
          <p:cNvSpPr>
            <a:spLocks noChangeAspect="1" noChangeArrowheads="1"/>
          </p:cNvSpPr>
          <p:nvPr/>
        </p:nvSpPr>
        <p:spPr bwMode="auto">
          <a:xfrm>
            <a:off x="3039951" y="5602069"/>
            <a:ext cx="1046163" cy="37306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srgbClr val="000000"/>
                </a:solidFill>
              </a:rPr>
              <a:t>Product</a:t>
            </a:r>
          </a:p>
        </p:txBody>
      </p:sp>
      <p:sp>
        <p:nvSpPr>
          <p:cNvPr id="26" name="Line 22"/>
          <p:cNvSpPr>
            <a:spLocks noChangeAspect="1" noChangeShapeType="1"/>
          </p:cNvSpPr>
          <p:nvPr/>
        </p:nvSpPr>
        <p:spPr bwMode="auto">
          <a:xfrm>
            <a:off x="5168789" y="5602069"/>
            <a:ext cx="598487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none" w="med" len="lg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sp>
        <p:nvSpPr>
          <p:cNvPr id="27" name="Line 23"/>
          <p:cNvSpPr>
            <a:spLocks noChangeAspect="1" noChangeShapeType="1"/>
          </p:cNvSpPr>
          <p:nvPr/>
        </p:nvSpPr>
        <p:spPr bwMode="auto">
          <a:xfrm flipH="1">
            <a:off x="4086113" y="5602070"/>
            <a:ext cx="336550" cy="1492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eaLnBrk="1" hangingPunct="1"/>
            <a:r>
              <a:rPr lang="en-US" dirty="0" smtClean="0"/>
              <a:t>RECALL: Mathematical def. 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172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3" grpId="0" animBg="1"/>
      <p:bldP spid="24" grpId="0" animBg="1"/>
      <p:bldP spid="26" grpId="0" animBg="1"/>
      <p:bldP spid="2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62438"/>
            <a:ext cx="7760090" cy="4114800"/>
          </a:xfrm>
        </p:spPr>
        <p:txBody>
          <a:bodyPr/>
          <a:lstStyle/>
          <a:p>
            <a:r>
              <a:rPr lang="en-US" dirty="0" smtClean="0"/>
              <a:t>There can only be </a:t>
            </a:r>
            <a:r>
              <a:rPr lang="en-US" b="1" dirty="0" smtClean="0"/>
              <a:t>one relationship for every unique combination of entities</a:t>
            </a:r>
          </a:p>
          <a:p>
            <a:endParaRPr lang="en-US" dirty="0" smtClean="0"/>
          </a:p>
          <a:p>
            <a:r>
              <a:rPr lang="en-US" dirty="0" smtClean="0"/>
              <a:t>This also means that </a:t>
            </a:r>
            <a:r>
              <a:rPr lang="en-US" b="1" dirty="0" smtClean="0"/>
              <a:t>the relationship is uniquely determined by the keys of its entities</a:t>
            </a:r>
          </a:p>
          <a:p>
            <a:endParaRPr lang="en-US" i="1" dirty="0" smtClean="0"/>
          </a:p>
          <a:p>
            <a:r>
              <a:rPr lang="en-US" i="1" dirty="0" smtClean="0"/>
              <a:t>Example: the key for Makes (to right) is </a:t>
            </a:r>
            <a:br>
              <a:rPr lang="en-US" i="1" dirty="0" smtClean="0"/>
            </a:br>
            <a:r>
              <a:rPr lang="en-US" i="1" dirty="0" smtClean="0"/>
              <a:t>	{</a:t>
            </a:r>
            <a:r>
              <a:rPr lang="en-US" i="1" dirty="0" err="1" smtClean="0"/>
              <a:t>Product.name</a:t>
            </a:r>
            <a:r>
              <a:rPr lang="en-US" i="1" dirty="0" smtClean="0"/>
              <a:t>, </a:t>
            </a:r>
            <a:r>
              <a:rPr lang="en-US" i="1" dirty="0" err="1" smtClean="0"/>
              <a:t>Company.name</a:t>
            </a:r>
            <a:r>
              <a:rPr lang="en-US" i="1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D4CD00-30DF-8443-816B-88C3C65D8B99}" type="slidenum">
              <a:rPr lang="en-US" smtClean="0">
                <a:solidFill>
                  <a:srgbClr val="000000"/>
                </a:solidFill>
              </a:rPr>
              <a:pPr>
                <a:defRPr/>
              </a:pPr>
              <a:t>39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4289736" y="6054398"/>
            <a:ext cx="3612527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Why does this make sense?</a:t>
            </a:r>
            <a:endParaRPr lang="en-US" sz="2400">
              <a:latin typeface="+mj-lt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9100015" y="1690688"/>
            <a:ext cx="2499275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This follows from our mathematical definition of a relationship- it’s a SET!</a:t>
            </a:r>
            <a:endParaRPr lang="en-US" sz="2000" dirty="0">
              <a:latin typeface="+mj-lt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682486" y="3928025"/>
            <a:ext cx="3810946" cy="1849213"/>
            <a:chOff x="7669786" y="3928025"/>
            <a:chExt cx="3810946" cy="1849213"/>
          </a:xfrm>
        </p:grpSpPr>
        <p:sp>
          <p:nvSpPr>
            <p:cNvPr id="15" name="AutoShape 8"/>
            <p:cNvSpPr>
              <a:spLocks noChangeArrowheads="1"/>
            </p:cNvSpPr>
            <p:nvPr/>
          </p:nvSpPr>
          <p:spPr bwMode="auto">
            <a:xfrm>
              <a:off x="9540614" y="5465433"/>
              <a:ext cx="831479" cy="311805"/>
            </a:xfrm>
            <a:prstGeom prst="diamond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Makes</a:t>
              </a:r>
            </a:p>
          </p:txBody>
        </p:sp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8674490" y="5500078"/>
              <a:ext cx="554319" cy="24251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Product</a:t>
              </a:r>
            </a:p>
          </p:txBody>
        </p:sp>
        <p:sp>
          <p:nvSpPr>
            <p:cNvPr id="17" name="Oval 12"/>
            <p:cNvSpPr>
              <a:spLocks noChangeArrowheads="1"/>
            </p:cNvSpPr>
            <p:nvPr/>
          </p:nvSpPr>
          <p:spPr bwMode="auto">
            <a:xfrm>
              <a:off x="8154816" y="498040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sp>
          <p:nvSpPr>
            <p:cNvPr id="18" name="Oval 13"/>
            <p:cNvSpPr>
              <a:spLocks noChangeArrowheads="1"/>
            </p:cNvSpPr>
            <p:nvPr/>
          </p:nvSpPr>
          <p:spPr bwMode="auto">
            <a:xfrm>
              <a:off x="8882360" y="501504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category</a:t>
              </a:r>
            </a:p>
          </p:txBody>
        </p:sp>
        <p:sp>
          <p:nvSpPr>
            <p:cNvPr id="19" name="Oval 16"/>
            <p:cNvSpPr>
              <a:spLocks noChangeArrowheads="1"/>
            </p:cNvSpPr>
            <p:nvPr/>
          </p:nvSpPr>
          <p:spPr bwMode="auto">
            <a:xfrm>
              <a:off x="7669786" y="5257564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srgbClr val="000000"/>
                  </a:solidFill>
                </a:rPr>
                <a:t>price</a:t>
              </a:r>
            </a:p>
          </p:txBody>
        </p:sp>
        <p:cxnSp>
          <p:nvCxnSpPr>
            <p:cNvPr id="20" name="Straight Connector 19"/>
            <p:cNvCxnSpPr>
              <a:stCxn id="21" idx="5"/>
              <a:endCxn id="18" idx="1"/>
            </p:cNvCxnSpPr>
            <p:nvPr/>
          </p:nvCxnSpPr>
          <p:spPr bwMode="auto">
            <a:xfrm rot="16200000" flipH="1">
              <a:off x="8404251" y="5351096"/>
              <a:ext cx="97630" cy="44284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>
              <a:stCxn id="19" idx="5"/>
              <a:endCxn id="18" idx="0"/>
            </p:cNvCxnSpPr>
            <p:nvPr/>
          </p:nvCxnSpPr>
          <p:spPr bwMode="auto">
            <a:xfrm rot="16200000" flipH="1">
              <a:off x="8707395" y="5255822"/>
              <a:ext cx="253533" cy="234979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>
              <a:stCxn id="20" idx="4"/>
              <a:endCxn id="18" idx="0"/>
            </p:cNvCxnSpPr>
            <p:nvPr/>
          </p:nvCxnSpPr>
          <p:spPr bwMode="auto">
            <a:xfrm rot="5400000">
              <a:off x="8994956" y="5283547"/>
              <a:ext cx="173225" cy="25983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3" name="Rectangle 22"/>
            <p:cNvSpPr>
              <a:spLocks noChangeArrowheads="1"/>
            </p:cNvSpPr>
            <p:nvPr/>
          </p:nvSpPr>
          <p:spPr bwMode="auto">
            <a:xfrm>
              <a:off x="10649253" y="5500078"/>
              <a:ext cx="816019" cy="27716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Company</a:t>
              </a:r>
            </a:p>
          </p:txBody>
        </p:sp>
        <p:sp>
          <p:nvSpPr>
            <p:cNvPr id="24" name="Oval 12"/>
            <p:cNvSpPr>
              <a:spLocks noChangeArrowheads="1"/>
            </p:cNvSpPr>
            <p:nvPr/>
          </p:nvSpPr>
          <p:spPr bwMode="auto">
            <a:xfrm>
              <a:off x="10822478" y="480717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u="sng">
                  <a:solidFill>
                    <a:srgbClr val="000000"/>
                  </a:solidFill>
                </a:rPr>
                <a:t>name</a:t>
              </a:r>
            </a:p>
          </p:txBody>
        </p:sp>
        <p:cxnSp>
          <p:nvCxnSpPr>
            <p:cNvPr id="25" name="Straight Connector 24"/>
            <p:cNvCxnSpPr>
              <a:stCxn id="26" idx="5"/>
              <a:endCxn id="25" idx="0"/>
            </p:cNvCxnSpPr>
            <p:nvPr/>
          </p:nvCxnSpPr>
          <p:spPr bwMode="auto">
            <a:xfrm rot="5400000">
              <a:off x="11054591" y="5170336"/>
              <a:ext cx="426757" cy="232728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>
              <a:stCxn id="18" idx="3"/>
              <a:endCxn id="17" idx="1"/>
            </p:cNvCxnSpPr>
            <p:nvPr/>
          </p:nvCxnSpPr>
          <p:spPr bwMode="auto">
            <a:xfrm>
              <a:off x="9228809" y="5621336"/>
              <a:ext cx="311805" cy="72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>
              <a:stCxn id="17" idx="3"/>
              <a:endCxn id="25" idx="1"/>
            </p:cNvCxnSpPr>
            <p:nvPr/>
          </p:nvCxnSpPr>
          <p:spPr bwMode="auto">
            <a:xfrm>
              <a:off x="10372093" y="5621336"/>
              <a:ext cx="277160" cy="51967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Oval 13"/>
            <p:cNvSpPr>
              <a:spLocks noChangeArrowheads="1"/>
            </p:cNvSpPr>
            <p:nvPr/>
          </p:nvSpPr>
          <p:spPr bwMode="auto">
            <a:xfrm>
              <a:off x="9713839" y="4737889"/>
              <a:ext cx="658254" cy="311805"/>
            </a:xfrm>
            <a:prstGeom prst="ellipse">
              <a:avLst/>
            </a:prstGeom>
            <a:solidFill>
              <a:srgbClr val="00FF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00000"/>
                  </a:solidFill>
                </a:rPr>
                <a:t>since</a:t>
              </a:r>
            </a:p>
          </p:txBody>
        </p:sp>
        <p:cxnSp>
          <p:nvCxnSpPr>
            <p:cNvPr id="29" name="Straight Connector 28"/>
            <p:cNvCxnSpPr>
              <a:endCxn id="17" idx="0"/>
            </p:cNvCxnSpPr>
            <p:nvPr/>
          </p:nvCxnSpPr>
          <p:spPr bwMode="auto">
            <a:xfrm rot="5400000">
              <a:off x="9791790" y="5214257"/>
              <a:ext cx="415740" cy="86612"/>
            </a:xfrm>
            <a:prstGeom prst="line">
              <a:avLst/>
            </a:prstGeom>
            <a:solidFill>
              <a:srgbClr val="C0C0C0">
                <a:alpha val="50000"/>
              </a:srgb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3" name="TextBox 132"/>
                <p:cNvSpPr txBox="1"/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/>
                    <a:t>Key</a:t>
                  </a:r>
                  <a:r>
                    <a:rPr lang="en-US" baseline="-25000" dirty="0" err="1" smtClean="0"/>
                    <a:t>Makes</a:t>
                  </a:r>
                  <a:r>
                    <a:rPr lang="en-US" dirty="0" smtClean="0"/>
                    <a:t> = </a:t>
                  </a:r>
                  <a:r>
                    <a:rPr lang="en-US" dirty="0" err="1" smtClean="0"/>
                    <a:t>Key</a:t>
                  </a:r>
                  <a:r>
                    <a:rPr lang="en-US" baseline="-25000" dirty="0" err="1" smtClean="0"/>
                    <a:t>Product</a:t>
                  </a:r>
                  <a:r>
                    <a:rPr lang="en-US" dirty="0" smtClean="0"/>
                    <a:t>  </a:t>
                  </a:r>
                  <a14:m>
                    <m:oMath xmlns:m="http://schemas.openxmlformats.org/officeDocument/2006/math" xmlns="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∪</m:t>
                      </m:r>
                    </m:oMath>
                  </a14:m>
                  <a:r>
                    <a:rPr lang="en-US" dirty="0" smtClean="0"/>
                    <a:t>   Key</a:t>
                  </a:r>
                  <a:r>
                    <a:rPr lang="en-US" baseline="-25000" dirty="0" smtClean="0"/>
                    <a:t>Company</a:t>
                  </a:r>
                  <a:endParaRPr lang="en-US" dirty="0"/>
                </a:p>
              </p:txBody>
            </p:sp>
          </mc:Choice>
          <mc:Fallback xmlns="">
            <p:sp>
              <p:nvSpPr>
                <p:cNvPr id="133" name="TextBox 132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071317" y="3928025"/>
                  <a:ext cx="3315716" cy="369332"/>
                </a:xfrm>
                <a:prstGeom prst="rect">
                  <a:avLst/>
                </a:prstGeom>
                <a:blipFill rotWithShape="0">
                  <a:blip r:embed="rId2"/>
                  <a:stretch>
                    <a:fillRect l="-1471" t="-8197" b="-2459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35" name="Straight Arrow Connector 134"/>
            <p:cNvCxnSpPr/>
            <p:nvPr/>
          </p:nvCxnSpPr>
          <p:spPr>
            <a:xfrm flipH="1">
              <a:off x="8610600" y="4297357"/>
              <a:ext cx="850641" cy="59643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0822478" y="4297357"/>
              <a:ext cx="234784" cy="44053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4" name="Rectangle 3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88780" y="-22510"/>
              <a:ext cx="3469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4  </a:t>
              </a:r>
              <a:r>
                <a:rPr lang="en-US" sz="1400" b="1" i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/  Project Part 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36" name="Rectangle 2"/>
          <p:cNvSpPr txBox="1">
            <a:spLocks noChangeArrowheads="1"/>
          </p:cNvSpPr>
          <p:nvPr/>
        </p:nvSpPr>
        <p:spPr>
          <a:xfrm>
            <a:off x="914400" y="41414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RECALL: Mathematical def. </a:t>
            </a:r>
            <a:r>
              <a:rPr lang="en-US" dirty="0" smtClean="0"/>
              <a:t>of Relationship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356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1" grpId="0" animBg="1"/>
      <p:bldP spid="1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DBD6C-6555-47FC-BB60-D2EFC8517D67}" type="slidenum">
              <a:rPr lang="en-US"/>
              <a:pPr/>
              <a:t>4</a:t>
            </a:fld>
            <a:endParaRPr lang="en-US"/>
          </a:p>
        </p:txBody>
      </p:sp>
      <p:sp>
        <p:nvSpPr>
          <p:cNvPr id="162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Schemas</a:t>
            </a:r>
            <a:endParaRPr lang="en-US" dirty="0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1930373"/>
            <a:ext cx="10515600" cy="4114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The </a:t>
            </a:r>
            <a:r>
              <a:rPr lang="en-US" b="1" dirty="0"/>
              <a:t>schema</a:t>
            </a:r>
            <a:r>
              <a:rPr lang="en-US" dirty="0"/>
              <a:t> of a table is the table </a:t>
            </a:r>
            <a:r>
              <a:rPr lang="en-US" dirty="0" smtClean="0"/>
              <a:t>name, its attributes, and their types:</a:t>
            </a:r>
            <a:endParaRPr lang="en-US" dirty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A </a:t>
            </a:r>
            <a:r>
              <a:rPr lang="en-US" b="1" dirty="0"/>
              <a:t>key</a:t>
            </a:r>
            <a:r>
              <a:rPr lang="en-US" dirty="0"/>
              <a:t> is an attribute whose values are </a:t>
            </a:r>
            <a:r>
              <a:rPr lang="en-US" dirty="0" smtClean="0"/>
              <a:t>unique; we </a:t>
            </a:r>
            <a:r>
              <a:rPr lang="en-US" dirty="0"/>
              <a:t>underline a </a:t>
            </a:r>
            <a:r>
              <a:rPr lang="en-US" dirty="0" smtClean="0"/>
              <a:t>key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10" name="Rectangle 35"/>
          <p:cNvSpPr>
            <a:spLocks noChangeArrowheads="1"/>
          </p:cNvSpPr>
          <p:nvPr/>
        </p:nvSpPr>
        <p:spPr bwMode="auto">
          <a:xfrm>
            <a:off x="1207618" y="3119696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Manufacturer: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Rectangle 35"/>
          <p:cNvSpPr>
            <a:spLocks noChangeArrowheads="1"/>
          </p:cNvSpPr>
          <p:nvPr/>
        </p:nvSpPr>
        <p:spPr bwMode="auto">
          <a:xfrm>
            <a:off x="1207618" y="5181762"/>
            <a:ext cx="9279991" cy="75713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buFontTx/>
              <a:buNone/>
            </a:pP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Product(</a:t>
            </a:r>
            <a:r>
              <a:rPr lang="en-US" sz="2400" u="sng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Price: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float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Category: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u="sng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Manufacturer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: </a:t>
            </a:r>
            <a:r>
              <a:rPr lang="en-US" sz="2400" i="1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string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4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682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Redundancy &amp; data anomalies</a:t>
            </a:r>
          </a:p>
          <a:p>
            <a:endParaRPr lang="en-US" dirty="0" smtClean="0"/>
          </a:p>
          <a:p>
            <a:r>
              <a:rPr lang="en-US" dirty="0" smtClean="0"/>
              <a:t>Functional dependencies</a:t>
            </a:r>
          </a:p>
          <a:p>
            <a:pPr lvl="1"/>
            <a:r>
              <a:rPr lang="en-US" dirty="0" smtClean="0"/>
              <a:t>For database schema design</a:t>
            </a:r>
          </a:p>
          <a:p>
            <a:pPr lvl="1"/>
            <a:r>
              <a:rPr lang="en-US" dirty="0" smtClean="0"/>
              <a:t>Given set of FDs, find others implied- using Armstrong’s rules</a:t>
            </a:r>
          </a:p>
          <a:p>
            <a:pPr lvl="1"/>
            <a:endParaRPr lang="en-US" dirty="0"/>
          </a:p>
          <a:p>
            <a:r>
              <a:rPr lang="en-US" dirty="0" smtClean="0"/>
              <a:t>Closures</a:t>
            </a:r>
          </a:p>
          <a:p>
            <a:pPr lvl="1"/>
            <a:r>
              <a:rPr lang="en-US" dirty="0" smtClean="0"/>
              <a:t>Basic algorithm</a:t>
            </a:r>
          </a:p>
          <a:p>
            <a:pPr lvl="1"/>
            <a:r>
              <a:rPr lang="en-US" dirty="0" smtClean="0"/>
              <a:t>To find all FDs</a:t>
            </a:r>
          </a:p>
          <a:p>
            <a:pPr lvl="1"/>
            <a:endParaRPr lang="en-US" dirty="0"/>
          </a:p>
          <a:p>
            <a:r>
              <a:rPr lang="en-US" dirty="0" smtClean="0"/>
              <a:t>Keys &amp; </a:t>
            </a:r>
            <a:r>
              <a:rPr lang="en-US" dirty="0" err="1" smtClean="0"/>
              <a:t>Superkeys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5463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943513" y="2907831"/>
          <a:ext cx="4304974" cy="25907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072933" y="2907831"/>
            <a:ext cx="2575627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every course is in only one room, contains </a:t>
            </a:r>
            <a:r>
              <a:rPr lang="en-US" sz="2400" b="1" i="1" u="sng" dirty="0">
                <a:latin typeface="+mj-lt"/>
              </a:rPr>
              <a:t>redundant</a:t>
            </a:r>
            <a:r>
              <a:rPr lang="en-US" sz="2400" dirty="0">
                <a:latin typeface="+mj-lt"/>
              </a:rPr>
              <a:t> information!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62736" y="2053038"/>
            <a:ext cx="6466527" cy="49244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600" dirty="0">
                <a:latin typeface="+mj-lt"/>
              </a:rPr>
              <a:t>A poorly designed database causes </a:t>
            </a:r>
            <a:r>
              <a:rPr lang="en-US" sz="2600" b="1" i="1" dirty="0">
                <a:latin typeface="+mj-lt"/>
              </a:rPr>
              <a:t>anomalies</a:t>
            </a:r>
            <a:r>
              <a:rPr lang="en-US" sz="2600" dirty="0">
                <a:latin typeface="+mj-lt"/>
              </a:rPr>
              <a:t>: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6894576" y="2734056"/>
            <a:ext cx="1444752" cy="247802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073000" y="4734485"/>
            <a:ext cx="2575560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we update the room number for one tuple, we get inconsistent data = an </a:t>
            </a:r>
            <a:r>
              <a:rPr lang="en-US" sz="2400" b="1" i="1" u="sng" dirty="0" smtClean="0">
                <a:latin typeface="+mj-lt"/>
              </a:rPr>
              <a:t>update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6894576" y="4455593"/>
            <a:ext cx="822960" cy="557784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795015" y="5842480"/>
            <a:ext cx="5544313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If </a:t>
            </a:r>
            <a:r>
              <a:rPr lang="en-US" sz="2400" dirty="0" smtClean="0">
                <a:latin typeface="+mj-lt"/>
              </a:rPr>
              <a:t>everyone drops the class, we lose what room the class is in! = a </a:t>
            </a:r>
            <a:r>
              <a:rPr lang="en-US" sz="2400" b="1" i="1" u="sng" dirty="0" smtClean="0">
                <a:latin typeface="+mj-lt"/>
              </a:rPr>
              <a:t>delete</a:t>
            </a:r>
            <a:r>
              <a:rPr lang="en-US" sz="2400" b="1" u="sng" dirty="0" smtClean="0">
                <a:latin typeface="+mj-lt"/>
              </a:rPr>
              <a:t> anomaly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74305" y="2697630"/>
            <a:ext cx="2371411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Similarly, we can’t reserve a room without students = an </a:t>
            </a:r>
            <a:r>
              <a:rPr lang="en-US" sz="2400" b="1" i="1" u="sng" dirty="0" smtClean="0">
                <a:latin typeface="+mj-lt"/>
              </a:rPr>
              <a:t>insert </a:t>
            </a:r>
            <a:r>
              <a:rPr lang="en-US" sz="2400" b="1" u="sng" dirty="0" smtClean="0">
                <a:latin typeface="+mj-lt"/>
              </a:rPr>
              <a:t>anomaly</a:t>
            </a:r>
            <a:endParaRPr lang="en-US" sz="2400" dirty="0">
              <a:latin typeface="+mj-lt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374305" y="4980471"/>
          <a:ext cx="2835306" cy="5181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119"/>
                <a:gridCol w="1228145"/>
                <a:gridCol w="87504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…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8" name="Right Arrow 17"/>
          <p:cNvSpPr/>
          <p:nvPr/>
        </p:nvSpPr>
        <p:spPr>
          <a:xfrm>
            <a:off x="3346704" y="5102352"/>
            <a:ext cx="475488" cy="274320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283464" y="4950518"/>
            <a:ext cx="824151" cy="523123"/>
          </a:xfrm>
          <a:prstGeom prst="round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1" name="Rectangle 2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5516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6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Constraints Prevent (some) </a:t>
            </a:r>
            <a:br>
              <a:rPr lang="en-US" dirty="0" smtClean="0"/>
            </a:br>
            <a:r>
              <a:rPr lang="en-US" dirty="0" smtClean="0"/>
              <a:t>Anomalies in the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62765" y="2340121"/>
          <a:ext cx="2976358" cy="25907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54257"/>
                <a:gridCol w="13221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Student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Mary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Joe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Sam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..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5023705" y="2762415"/>
          <a:ext cx="2650717" cy="155447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2101"/>
                <a:gridCol w="1328616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Course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Room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CS145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B01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CS229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C12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307917" y="2198688"/>
            <a:ext cx="3258437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600" dirty="0" smtClean="0">
                <a:latin typeface="+mj-lt"/>
              </a:rPr>
              <a:t>Is this form better?</a:t>
            </a:r>
          </a:p>
          <a:p>
            <a:endParaRPr lang="en-US" sz="26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 smtClean="0">
                <a:latin typeface="+mj-lt"/>
              </a:rPr>
              <a:t>Redundancy</a:t>
            </a:r>
            <a:r>
              <a:rPr lang="en-US" sz="2600" dirty="0">
                <a:latin typeface="+mj-lt"/>
              </a:rPr>
              <a:t>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Update anomaly? 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Delete anomaly?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latin typeface="+mj-lt"/>
              </a:rPr>
              <a:t>Insert anomaly?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3691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157551"/>
            <a:ext cx="10515600" cy="1325563"/>
          </a:xfrm>
        </p:spPr>
        <p:txBody>
          <a:bodyPr/>
          <a:lstStyle/>
          <a:p>
            <a:r>
              <a:rPr lang="en-US" dirty="0" smtClean="0"/>
              <a:t>A Picture Of FDs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676702" y="994334"/>
            <a:ext cx="5169409" cy="489364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600" u="sng" dirty="0" err="1" smtClean="0">
                <a:latin typeface="+mj-lt"/>
              </a:rPr>
              <a:t>Defn</a:t>
            </a:r>
            <a:r>
              <a:rPr lang="en-US" sz="2600" u="sng" dirty="0" smtClean="0">
                <a:latin typeface="+mj-lt"/>
              </a:rPr>
              <a:t> (again):</a:t>
            </a:r>
          </a:p>
          <a:p>
            <a:r>
              <a:rPr lang="en-US" sz="2600" dirty="0" smtClean="0">
                <a:latin typeface="+mj-lt"/>
              </a:rPr>
              <a:t>Given </a:t>
            </a:r>
            <a:r>
              <a:rPr lang="en-US" sz="2600" dirty="0">
                <a:latin typeface="+mj-lt"/>
              </a:rPr>
              <a:t>attribute sets </a:t>
            </a:r>
            <a:r>
              <a:rPr lang="en-US" sz="2600" b="1" dirty="0">
                <a:latin typeface="+mj-lt"/>
                <a:sym typeface="Wingdings"/>
              </a:rPr>
              <a:t>A={A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,…,A</a:t>
            </a:r>
            <a:r>
              <a:rPr lang="en-US" sz="2600" b="1" baseline="-25000" dirty="0">
                <a:latin typeface="+mj-lt"/>
                <a:sym typeface="Wingdings"/>
              </a:rPr>
              <a:t>m</a:t>
            </a:r>
            <a:r>
              <a:rPr lang="en-US" sz="2600" b="1" dirty="0">
                <a:latin typeface="+mj-lt"/>
                <a:sym typeface="Wingdings"/>
              </a:rPr>
              <a:t>}</a:t>
            </a:r>
            <a:r>
              <a:rPr lang="en-US" sz="2600" dirty="0">
                <a:latin typeface="+mj-lt"/>
                <a:sym typeface="Wingdings"/>
              </a:rPr>
              <a:t> and </a:t>
            </a:r>
            <a:r>
              <a:rPr lang="en-US" sz="2600" b="1" dirty="0">
                <a:latin typeface="+mj-lt"/>
                <a:sym typeface="Wingdings"/>
              </a:rPr>
              <a:t>B = {B</a:t>
            </a:r>
            <a:r>
              <a:rPr lang="en-US" sz="2600" b="1" baseline="-25000" dirty="0">
                <a:latin typeface="+mj-lt"/>
                <a:sym typeface="Wingdings"/>
              </a:rPr>
              <a:t>1</a:t>
            </a:r>
            <a:r>
              <a:rPr lang="en-US" sz="2600" b="1" dirty="0">
                <a:latin typeface="+mj-lt"/>
                <a:sym typeface="Wingdings"/>
              </a:rPr>
              <a:t>,…</a:t>
            </a:r>
            <a:r>
              <a:rPr lang="en-US" sz="2600" b="1" dirty="0" err="1" smtClean="0">
                <a:latin typeface="+mj-lt"/>
                <a:sym typeface="Wingdings"/>
              </a:rPr>
              <a:t>B</a:t>
            </a:r>
            <a:r>
              <a:rPr lang="en-US" sz="2600" b="1" baseline="-25000" dirty="0" err="1">
                <a:latin typeface="+mj-lt"/>
                <a:sym typeface="Wingdings"/>
              </a:rPr>
              <a:t>n</a:t>
            </a:r>
            <a:r>
              <a:rPr lang="en-US" sz="2600" b="1" dirty="0" smtClean="0">
                <a:latin typeface="+mj-lt"/>
                <a:sym typeface="Wingdings"/>
              </a:rPr>
              <a:t>} </a:t>
            </a:r>
            <a:r>
              <a:rPr lang="en-US" sz="2600" dirty="0">
                <a:latin typeface="+mj-lt"/>
                <a:sym typeface="Wingdings"/>
              </a:rPr>
              <a:t>in </a:t>
            </a:r>
            <a:r>
              <a:rPr lang="en-US" sz="2600" b="1" dirty="0" smtClean="0">
                <a:latin typeface="+mj-lt"/>
                <a:sym typeface="Wingdings"/>
              </a:rPr>
              <a:t>R,</a:t>
            </a:r>
          </a:p>
          <a:p>
            <a:endParaRPr lang="en-US" sz="2600" b="1" u="sng" dirty="0">
              <a:latin typeface="+mj-lt"/>
              <a:sym typeface="Wingdings"/>
            </a:endParaRPr>
          </a:p>
          <a:p>
            <a:r>
              <a:rPr lang="en-US" sz="2600" dirty="0">
                <a:latin typeface="+mj-lt"/>
              </a:rPr>
              <a:t>The </a:t>
            </a:r>
            <a:r>
              <a:rPr lang="en-US" sz="2600" b="1" i="1" dirty="0">
                <a:latin typeface="+mj-lt"/>
              </a:rPr>
              <a:t>functional dependency</a:t>
            </a:r>
            <a:r>
              <a:rPr lang="en-US" sz="2600" dirty="0">
                <a:latin typeface="+mj-lt"/>
              </a:rPr>
              <a:t> </a:t>
            </a:r>
            <a:r>
              <a:rPr lang="en-US" sz="2600" b="1" dirty="0">
                <a:latin typeface="+mj-lt"/>
              </a:rPr>
              <a:t>A</a:t>
            </a:r>
            <a:r>
              <a:rPr lang="en-US" sz="2600" b="1" dirty="0">
                <a:latin typeface="+mj-lt"/>
                <a:sym typeface="Wingdings"/>
              </a:rPr>
              <a:t> B on R </a:t>
            </a:r>
            <a:r>
              <a:rPr lang="en-US" sz="2600" dirty="0">
                <a:latin typeface="+mj-lt"/>
                <a:sym typeface="Wingdings"/>
              </a:rPr>
              <a:t>holds if for </a:t>
            </a:r>
            <a:r>
              <a:rPr lang="en-US" sz="2600" b="1" i="1" dirty="0">
                <a:latin typeface="+mj-lt"/>
                <a:sym typeface="Wingdings"/>
              </a:rPr>
              <a:t>any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 err="1">
                <a:latin typeface="+mj-lt"/>
              </a:rPr>
              <a:t>,t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 in R</a:t>
            </a:r>
            <a:r>
              <a:rPr lang="en-US" sz="2600" dirty="0" smtClean="0">
                <a:latin typeface="+mj-lt"/>
              </a:rPr>
              <a:t>: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if</a:t>
            </a:r>
            <a:r>
              <a:rPr lang="en-US" sz="2600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[A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1</a:t>
            </a:r>
            <a:r>
              <a:rPr lang="en-US" sz="2600" dirty="0">
                <a:latin typeface="+mj-lt"/>
              </a:rPr>
              <a:t>]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]=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2</a:t>
            </a:r>
            <a:r>
              <a:rPr lang="en-US" sz="2600" dirty="0">
                <a:latin typeface="+mj-lt"/>
              </a:rPr>
              <a:t>] AND … AND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i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>
                <a:latin typeface="+mj-lt"/>
              </a:rPr>
              <a:t>] = </a:t>
            </a:r>
            <a:r>
              <a:rPr lang="en-US" sz="2600" dirty="0" err="1">
                <a:latin typeface="+mj-lt"/>
              </a:rPr>
              <a:t>t</a:t>
            </a:r>
            <a:r>
              <a:rPr lang="en-US" sz="2600" baseline="-25000" dirty="0" err="1">
                <a:latin typeface="+mj-lt"/>
              </a:rPr>
              <a:t>j</a:t>
            </a:r>
            <a:r>
              <a:rPr lang="en-US" sz="2600" dirty="0">
                <a:latin typeface="+mj-lt"/>
              </a:rPr>
              <a:t>[A</a:t>
            </a:r>
            <a:r>
              <a:rPr lang="en-US" sz="2600" baseline="-25000" dirty="0">
                <a:latin typeface="+mj-lt"/>
              </a:rPr>
              <a:t>m</a:t>
            </a:r>
            <a:r>
              <a:rPr lang="en-US" sz="2600" dirty="0" smtClean="0">
                <a:latin typeface="+mj-lt"/>
              </a:rPr>
              <a:t>]</a:t>
            </a:r>
          </a:p>
          <a:p>
            <a:endParaRPr lang="en-US" sz="2600" dirty="0">
              <a:latin typeface="+mj-lt"/>
            </a:endParaRPr>
          </a:p>
          <a:p>
            <a:r>
              <a:rPr lang="en-US" sz="2600" b="1" u="sng" dirty="0" smtClean="0">
                <a:latin typeface="+mj-lt"/>
              </a:rPr>
              <a:t>then</a:t>
            </a:r>
            <a:r>
              <a:rPr lang="en-US" sz="2600" b="1" dirty="0" smtClean="0">
                <a:latin typeface="+mj-lt"/>
              </a:rPr>
              <a:t>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1</a:t>
            </a:r>
            <a:r>
              <a:rPr lang="en-US" sz="2600" dirty="0" smtClean="0">
                <a:latin typeface="+mj-lt"/>
              </a:rPr>
              <a:t>]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]=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[B</a:t>
            </a:r>
            <a:r>
              <a:rPr lang="en-US" sz="2600" baseline="-25000" dirty="0" smtClean="0">
                <a:latin typeface="+mj-lt"/>
              </a:rPr>
              <a:t>2</a:t>
            </a:r>
            <a:r>
              <a:rPr lang="en-US" sz="2600" dirty="0" smtClean="0">
                <a:latin typeface="+mj-lt"/>
              </a:rPr>
              <a:t>] AND … AND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i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 = </a:t>
            </a:r>
            <a:r>
              <a:rPr lang="en-US" sz="2600" dirty="0" err="1" smtClean="0">
                <a:latin typeface="+mj-lt"/>
              </a:rPr>
              <a:t>t</a:t>
            </a:r>
            <a:r>
              <a:rPr lang="en-US" sz="2600" baseline="-25000" dirty="0" err="1" smtClean="0">
                <a:latin typeface="+mj-lt"/>
              </a:rPr>
              <a:t>j</a:t>
            </a:r>
            <a:r>
              <a:rPr lang="en-US" sz="2600" dirty="0" smtClean="0">
                <a:latin typeface="+mj-lt"/>
              </a:rPr>
              <a:t>[</a:t>
            </a:r>
            <a:r>
              <a:rPr lang="en-US" sz="2600" dirty="0" err="1" smtClean="0">
                <a:latin typeface="+mj-lt"/>
              </a:rPr>
              <a:t>B</a:t>
            </a:r>
            <a:r>
              <a:rPr lang="en-US" sz="2600" baseline="-25000" dirty="0" err="1">
                <a:latin typeface="+mj-lt"/>
              </a:rPr>
              <a:t>n</a:t>
            </a:r>
            <a:r>
              <a:rPr lang="en-US" sz="2600" dirty="0" smtClean="0">
                <a:latin typeface="+mj-lt"/>
              </a:rPr>
              <a:t>]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/>
          </p:nvPr>
        </p:nvGraphicFramePr>
        <p:xfrm>
          <a:off x="838199" y="2211684"/>
          <a:ext cx="5486400" cy="2225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   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A</a:t>
                      </a:r>
                      <a:r>
                        <a:rPr lang="en-US" b="1" baseline="-25000" dirty="0" smtClean="0"/>
                        <a:t>m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B</a:t>
                      </a:r>
                      <a:r>
                        <a:rPr lang="en-US" b="1" baseline="-25000" dirty="0" smtClean="0"/>
                        <a:t>1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smtClean="0"/>
                        <a:t>…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 err="1" smtClean="0"/>
                        <a:t>B</a:t>
                      </a:r>
                      <a:r>
                        <a:rPr lang="en-US" b="1" baseline="-25000" dirty="0" err="1" smtClean="0"/>
                        <a:t>n</a:t>
                      </a:r>
                      <a:endParaRPr lang="en-US" b="1" baseline="-25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239019" y="2938163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i</a:t>
            </a:r>
            <a:endParaRPr lang="en-US" baseline="-25000" dirty="0"/>
          </a:p>
        </p:txBody>
      </p:sp>
      <p:sp>
        <p:nvSpPr>
          <p:cNvPr id="21" name="TextBox 20"/>
          <p:cNvSpPr txBox="1"/>
          <p:nvPr/>
        </p:nvSpPr>
        <p:spPr>
          <a:xfrm>
            <a:off x="239019" y="3702768"/>
            <a:ext cx="599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</a:t>
            </a:r>
            <a:r>
              <a:rPr lang="en-US" baseline="-25000" dirty="0" err="1"/>
              <a:t>j</a:t>
            </a:r>
            <a:endParaRPr lang="en-US" baseline="-25000" dirty="0"/>
          </a:p>
        </p:txBody>
      </p:sp>
      <p:sp>
        <p:nvSpPr>
          <p:cNvPr id="10" name="Left Bracket 9"/>
          <p:cNvSpPr/>
          <p:nvPr/>
        </p:nvSpPr>
        <p:spPr>
          <a:xfrm rot="16200000">
            <a:off x="2164188" y="3808342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291465" y="5032750"/>
            <a:ext cx="2038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t1,t2 agree </a:t>
            </a:r>
            <a:r>
              <a:rPr lang="en-US" dirty="0" smtClean="0"/>
              <a:t>here..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389887" y="2860423"/>
            <a:ext cx="1940095" cy="1275685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540022" y="5045749"/>
            <a:ext cx="2534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…they also </a:t>
            </a:r>
            <a:r>
              <a:rPr lang="en-US" dirty="0"/>
              <a:t>agree here!</a:t>
            </a:r>
          </a:p>
        </p:txBody>
      </p:sp>
      <p:sp>
        <p:nvSpPr>
          <p:cNvPr id="18" name="Left Bracket 17"/>
          <p:cNvSpPr/>
          <p:nvPr/>
        </p:nvSpPr>
        <p:spPr>
          <a:xfrm rot="16200000">
            <a:off x="4612285" y="3872161"/>
            <a:ext cx="390770" cy="1758461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3837984" y="2860423"/>
            <a:ext cx="1938943" cy="1287401"/>
          </a:xfrm>
          <a:prstGeom prst="roundRect">
            <a:avLst/>
          </a:prstGeom>
          <a:solidFill>
            <a:schemeClr val="accent4">
              <a:lumMod val="20000"/>
              <a:lumOff val="80000"/>
              <a:alpha val="50000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3224018" y="3271425"/>
            <a:ext cx="821684" cy="4653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2510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FDs for Relational Schema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High-level idea: </a:t>
            </a:r>
            <a:r>
              <a:rPr lang="en-US" b="1" dirty="0" smtClean="0"/>
              <a:t>why do we care about FDs?</a:t>
            </a:r>
          </a:p>
          <a:p>
            <a:pPr lvl="1"/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Start with some relational </a:t>
            </a:r>
            <a:r>
              <a:rPr lang="en-US" i="1" dirty="0" smtClean="0"/>
              <a:t>schema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Find out its </a:t>
            </a:r>
            <a:r>
              <a:rPr lang="en-US" i="1" dirty="0" smtClean="0"/>
              <a:t>functional dependencies (FDs)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Use these to </a:t>
            </a:r>
            <a:r>
              <a:rPr lang="en-US" i="1" dirty="0" smtClean="0"/>
              <a:t>design a better schema</a:t>
            </a:r>
            <a:endParaRPr lang="en-US" dirty="0"/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O</a:t>
            </a:r>
            <a:r>
              <a:rPr lang="en-US" dirty="0" smtClean="0"/>
              <a:t>ne which minimizes possibility of anomalies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1133856" y="3273552"/>
            <a:ext cx="6254496" cy="722376"/>
          </a:xfrm>
          <a:prstGeom prst="round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180832" y="3401568"/>
            <a:ext cx="31729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i="1" dirty="0" smtClean="0"/>
              <a:t>This part can </a:t>
            </a:r>
            <a:r>
              <a:rPr lang="en-US" sz="2400" i="1" smtClean="0"/>
              <a:t>be tricky!</a:t>
            </a:r>
            <a:endParaRPr lang="en-US" sz="2400" i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124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Equivalent to asking: Given a set of FDs, F = {f</a:t>
            </a:r>
            <a:r>
              <a:rPr lang="en-US" baseline="-25000" dirty="0" smtClean="0"/>
              <a:t>1</a:t>
            </a:r>
            <a:r>
              <a:rPr lang="en-US" dirty="0" smtClean="0"/>
              <a:t>,…</a:t>
            </a:r>
            <a:r>
              <a:rPr lang="en-US" dirty="0" err="1" smtClean="0"/>
              <a:t>f</a:t>
            </a:r>
            <a:r>
              <a:rPr lang="en-US" baseline="-25000" dirty="0" err="1" smtClean="0"/>
              <a:t>n</a:t>
            </a:r>
            <a:r>
              <a:rPr lang="en-US" dirty="0" smtClean="0"/>
              <a:t>}, does an FD g hold?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smtClean="0"/>
              <a:t>Inference problem</a:t>
            </a:r>
            <a:r>
              <a:rPr lang="en-US" dirty="0" smtClean="0"/>
              <a:t>: How do we decide?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69012" y="3862104"/>
            <a:ext cx="7253979" cy="240065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latin typeface="+mj-lt"/>
              </a:rPr>
              <a:t>Answer: Three simple rules called </a:t>
            </a:r>
            <a:r>
              <a:rPr lang="en-US" sz="3000" b="1" dirty="0">
                <a:latin typeface="+mj-lt"/>
              </a:rPr>
              <a:t>Armstrong’s Rules.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Split/Combine,</a:t>
            </a:r>
          </a:p>
          <a:p>
            <a:pPr marL="514350" indent="-514350">
              <a:buFontTx/>
              <a:buAutoNum type="arabicPeriod"/>
            </a:pPr>
            <a:r>
              <a:rPr lang="en-US" sz="3000" b="1" dirty="0">
                <a:latin typeface="+mj-lt"/>
              </a:rPr>
              <a:t>Reduction, and</a:t>
            </a:r>
          </a:p>
          <a:p>
            <a:pPr marL="514350" indent="-514350">
              <a:buAutoNum type="arabicPeriod"/>
            </a:pPr>
            <a:r>
              <a:rPr lang="en-US" sz="3000" b="1" dirty="0">
                <a:latin typeface="+mj-lt"/>
              </a:rPr>
              <a:t>Transitivity… </a:t>
            </a:r>
            <a:r>
              <a:rPr lang="en-US" sz="3000" i="1" dirty="0">
                <a:latin typeface="+mj-lt"/>
              </a:rPr>
              <a:t>ideas by picture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Finding Functional Dependencies</a:t>
            </a:r>
            <a:endParaRPr lang="en-US" sz="2200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7005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682A76-1978-E744-848C-DEB1AB600577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3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Closure of a set of Attributes</a:t>
            </a:r>
          </a:p>
        </p:txBody>
      </p:sp>
      <p:sp>
        <p:nvSpPr>
          <p:cNvPr id="343043" name="Text Box 3"/>
          <p:cNvSpPr txBox="1">
            <a:spLocks noChangeArrowheads="1"/>
          </p:cNvSpPr>
          <p:nvPr/>
        </p:nvSpPr>
        <p:spPr bwMode="auto">
          <a:xfrm>
            <a:off x="838200" y="1761732"/>
            <a:ext cx="10678610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b="1" dirty="0">
                <a:solidFill>
                  <a:prstClr val="black"/>
                </a:solidFill>
                <a:latin typeface="+mj-lt"/>
              </a:rPr>
              <a:t>Given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 set of attributes 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and a set of FDs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F: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Then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the </a:t>
            </a:r>
            <a:r>
              <a:rPr lang="en-US" sz="2800" b="1" u="sng" dirty="0">
                <a:solidFill>
                  <a:prstClr val="black"/>
                </a:solidFill>
                <a:latin typeface="+mj-lt"/>
              </a:rPr>
              <a:t>closure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,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{A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A</a:t>
            </a:r>
            <a:r>
              <a:rPr lang="en-US" sz="2800" b="1" baseline="-25000" dirty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}</a:t>
            </a:r>
            <a:r>
              <a:rPr lang="en-US" sz="2800" b="1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is the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set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of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attributes 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B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s.t.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{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1</a:t>
            </a:r>
            <a:r>
              <a:rPr lang="en-US" sz="2800" b="1" dirty="0">
                <a:solidFill>
                  <a:prstClr val="black"/>
                </a:solidFill>
                <a:latin typeface="+mj-lt"/>
              </a:rPr>
              <a:t>, …,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A</a:t>
            </a:r>
            <a:r>
              <a:rPr lang="en-US" sz="2800" b="1" baseline="-25000" dirty="0" smtClean="0">
                <a:solidFill>
                  <a:prstClr val="black"/>
                </a:solidFill>
                <a:latin typeface="+mj-lt"/>
              </a:rPr>
              <a:t>n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} </a:t>
            </a:r>
            <a:r>
              <a:rPr lang="en-US" sz="2800" b="1" dirty="0">
                <a:solidFill>
                  <a:prstClr val="black"/>
                </a:solidFill>
                <a:latin typeface="+mj-lt"/>
                <a:sym typeface="Wingdings" charset="2"/>
              </a:rPr>
              <a:t> B</a:t>
            </a:r>
            <a:endParaRPr lang="en-US" sz="2800" b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343044" name="Text Box 4"/>
          <p:cNvSpPr txBox="1">
            <a:spLocks noChangeArrowheads="1"/>
          </p:cNvSpPr>
          <p:nvPr/>
        </p:nvSpPr>
        <p:spPr bwMode="auto">
          <a:xfrm>
            <a:off x="3366397" y="3307747"/>
            <a:ext cx="5320687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{department}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343045" name="Text Box 5"/>
          <p:cNvSpPr txBox="1">
            <a:spLocks noChangeArrowheads="1"/>
          </p:cNvSpPr>
          <p:nvPr/>
        </p:nvSpPr>
        <p:spPr bwMode="auto">
          <a:xfrm>
            <a:off x="838200" y="3215414"/>
            <a:ext cx="242880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800" u="sng" dirty="0">
                <a:solidFill>
                  <a:prstClr val="black"/>
                </a:solidFill>
                <a:latin typeface="+mj-lt"/>
              </a:rPr>
              <a:t>Example: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    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F =</a:t>
            </a:r>
          </a:p>
        </p:txBody>
      </p:sp>
      <p:sp>
        <p:nvSpPr>
          <p:cNvPr id="343046" name="Text Box 6"/>
          <p:cNvSpPr txBox="1">
            <a:spLocks noChangeArrowheads="1"/>
          </p:cNvSpPr>
          <p:nvPr/>
        </p:nvSpPr>
        <p:spPr bwMode="auto">
          <a:xfrm>
            <a:off x="838200" y="4812453"/>
            <a:ext cx="1737088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b="1" i="1" dirty="0" smtClean="0">
                <a:solidFill>
                  <a:prstClr val="black"/>
                </a:solidFill>
                <a:latin typeface="+mj-lt"/>
              </a:rPr>
              <a:t>Example Closures:</a:t>
            </a:r>
            <a:endParaRPr lang="en-US" sz="2400" b="1" i="1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3366397" y="4812453"/>
            <a:ext cx="6935071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4041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3044" grpId="0" animBg="1"/>
      <p:bldP spid="343045" grpId="0"/>
      <p:bldP spid="343046" grpId="0"/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FDFEF2-21A1-FB4C-B5C2-3D84646BF1A2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4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Closure Algorithm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4067" name="Text Box 3"/>
              <p:cNvSpPr txBox="1">
                <a:spLocks noChangeArrowheads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>
                <a:prstTxWarp prst="textNoShape">
                  <a:avLst/>
                </a:prstTxWarp>
                <a:spAutoFit/>
              </a:bodyPr>
              <a:lstStyle/>
              <a:p>
                <a:pPr eaLnBrk="0" hangingPunct="0"/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Start with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 = {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A</a:t>
                </a:r>
                <a:r>
                  <a:rPr lang="en-US" sz="2400" baseline="-250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}, FDs F.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Repeat until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doesn’t change;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do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: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if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  <a:sym typeface="Wingdings" charset="2"/>
                  </a:rPr>
                  <a:t> C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is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in F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and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{B</a:t>
                </a:r>
                <a:r>
                  <a:rPr lang="en-US" sz="2400" baseline="-25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1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, …, </a:t>
                </a:r>
                <a:r>
                  <a:rPr lang="en-US" sz="24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B</a:t>
                </a:r>
                <a:r>
                  <a:rPr lang="en-US" sz="2400" baseline="-25000" dirty="0" err="1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n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} </a:t>
                </a:r>
                <a14:m>
                  <m:oMath xmlns:m="http://schemas.openxmlformats.org/officeDocument/2006/math" xmlns="">
                    <m:r>
                      <a:rPr lang="en-US" sz="2400" i="1">
                        <a:solidFill>
                          <a:prstClr val="black"/>
                        </a:solidFill>
                        <a:latin typeface="Cambria Math" charset="0"/>
                        <a:ea typeface="Menlo" charset="0"/>
                        <a:cs typeface="Menlo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X:</a:t>
                </a:r>
                <a:endParaRPr lang="en-US" sz="24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  <a:p>
                <a:pPr eaLnBrk="0" hangingPunct="0"/>
                <a:r>
                  <a:rPr lang="en-US" sz="2400" b="1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</a:t>
                </a:r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   then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 </a:t>
                </a:r>
                <a:r>
                  <a:rPr lang="en-US" sz="2400" dirty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add C to X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.</a:t>
                </a:r>
              </a:p>
              <a:p>
                <a:pPr eaLnBrk="0" hangingPunct="0"/>
                <a:r>
                  <a:rPr lang="en-US" sz="2400" b="1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Return</a:t>
                </a:r>
                <a:r>
                  <a:rPr lang="en-US" sz="24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 X as X</a:t>
                </a:r>
                <a:r>
                  <a:rPr lang="en-US" sz="2400" baseline="30000" dirty="0" smtClean="0">
                    <a:solidFill>
                      <a:prstClr val="black"/>
                    </a:solidFill>
                    <a:latin typeface="+mj-lt"/>
                    <a:ea typeface="Menlo" charset="0"/>
                    <a:cs typeface="Menlo" charset="0"/>
                  </a:rPr>
                  <a:t>+</a:t>
                </a:r>
                <a:endParaRPr lang="en-US" sz="2400" baseline="30000" dirty="0">
                  <a:solidFill>
                    <a:prstClr val="black"/>
                  </a:solidFill>
                  <a:latin typeface="+mj-lt"/>
                  <a:ea typeface="Menlo" charset="0"/>
                  <a:cs typeface="Menlo" charset="0"/>
                </a:endParaRPr>
              </a:p>
            </p:txBody>
          </p:sp>
        </mc:Choice>
        <mc:Fallback xmlns="">
          <p:sp>
            <p:nvSpPr>
              <p:cNvPr id="344067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38200" y="1463936"/>
                <a:ext cx="4441723" cy="23083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solidFill>
                  <a:schemeClr val="tx1">
                    <a:lumMod val="50000"/>
                    <a:lumOff val="50000"/>
                  </a:schemeClr>
                </a:solidFill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/>
          <p:cNvSpPr txBox="1"/>
          <p:nvPr/>
        </p:nvSpPr>
        <p:spPr>
          <a:xfrm>
            <a:off x="188780" y="4043819"/>
            <a:ext cx="5485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smtClean="0">
                <a:latin typeface="+mj-lt"/>
              </a:rPr>
              <a:t>F =</a:t>
            </a:r>
            <a:endParaRPr lang="en-US" sz="2400">
              <a:latin typeface="+mj-lt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5667147" y="1462894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667147" y="5156021"/>
            <a:ext cx="6052906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5667147" y="2693936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5667147" y="3924978"/>
            <a:ext cx="6052906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=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{name, category, color, 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838199" y="4228485"/>
            <a:ext cx="4441723" cy="230832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prstTxWarp prst="textNoShape">
              <a:avLst/>
            </a:prstTxWarp>
            <a:spAutoFit/>
          </a:bodyPr>
          <a:lstStyle/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{name}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dept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  <a:p>
            <a:endParaRPr lang="en-US" sz="2400" dirty="0" smtClean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{color, category}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{price}</a:t>
            </a:r>
            <a:endParaRPr lang="en-US" sz="2400" dirty="0">
              <a:solidFill>
                <a:prstClr val="black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838199" y="5633906"/>
            <a:ext cx="3782962" cy="90290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535561" y="1248697"/>
            <a:ext cx="6390968" cy="3726426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236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38199" y="2055681"/>
            <a:ext cx="7578214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+mj-lt"/>
              </a:rPr>
              <a:t>A </a:t>
            </a:r>
            <a:r>
              <a:rPr lang="en-US" sz="3200" b="1" u="sng" dirty="0" err="1">
                <a:latin typeface="+mj-lt"/>
              </a:rPr>
              <a:t>superkey</a:t>
            </a:r>
            <a:r>
              <a:rPr lang="en-US" sz="3200" dirty="0">
                <a:latin typeface="+mj-lt"/>
              </a:rPr>
              <a:t> is a set of attributes </a:t>
            </a:r>
            <a:r>
              <a:rPr lang="en-US" sz="3200" b="1" dirty="0">
                <a:latin typeface="+mj-lt"/>
              </a:rPr>
              <a:t>A</a:t>
            </a:r>
            <a:r>
              <a:rPr lang="en-US" sz="3200" b="1" baseline="-25000" dirty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A</a:t>
            </a:r>
            <a:r>
              <a:rPr lang="en-US" sz="3200" b="1" baseline="-25000" dirty="0">
                <a:latin typeface="+mj-lt"/>
              </a:rPr>
              <a:t>n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dirty="0" err="1">
                <a:latin typeface="+mj-lt"/>
              </a:rPr>
              <a:t>s.t.</a:t>
            </a:r>
            <a:r>
              <a:rPr lang="en-US" sz="3200" dirty="0">
                <a:latin typeface="+mj-lt"/>
              </a:rPr>
              <a:t> </a:t>
            </a:r>
            <a:endParaRPr lang="en-US" sz="3200" dirty="0" smtClean="0">
              <a:latin typeface="+mj-lt"/>
            </a:endParaRPr>
          </a:p>
          <a:p>
            <a:r>
              <a:rPr lang="en-US" sz="3200" dirty="0" smtClean="0">
                <a:latin typeface="+mj-lt"/>
              </a:rPr>
              <a:t>for </a:t>
            </a:r>
            <a:r>
              <a:rPr lang="en-US" sz="3200" i="1" dirty="0">
                <a:latin typeface="+mj-lt"/>
              </a:rPr>
              <a:t>any other</a:t>
            </a:r>
            <a:r>
              <a:rPr lang="en-US" sz="3200" dirty="0">
                <a:latin typeface="+mj-lt"/>
              </a:rPr>
              <a:t> attribute </a:t>
            </a:r>
            <a:r>
              <a:rPr lang="en-US" sz="3200" b="1" dirty="0">
                <a:latin typeface="+mj-lt"/>
              </a:rPr>
              <a:t>B</a:t>
            </a:r>
            <a:r>
              <a:rPr lang="en-US" sz="3200" dirty="0">
                <a:latin typeface="+mj-lt"/>
              </a:rPr>
              <a:t> in </a:t>
            </a:r>
            <a:r>
              <a:rPr lang="en-US" sz="3200" dirty="0" smtClean="0">
                <a:latin typeface="+mj-lt"/>
              </a:rPr>
              <a:t>R,</a:t>
            </a:r>
          </a:p>
          <a:p>
            <a:r>
              <a:rPr lang="en-US" sz="3200" dirty="0" smtClean="0">
                <a:latin typeface="+mj-lt"/>
              </a:rPr>
              <a:t>we </a:t>
            </a:r>
            <a:r>
              <a:rPr lang="en-US" sz="3200" dirty="0">
                <a:latin typeface="+mj-lt"/>
              </a:rPr>
              <a:t>have 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b="1" dirty="0" smtClean="0">
                <a:latin typeface="+mj-lt"/>
              </a:rPr>
              <a:t>{A</a:t>
            </a:r>
            <a:r>
              <a:rPr lang="en-US" sz="3200" b="1" baseline="-25000" dirty="0" smtClean="0">
                <a:latin typeface="+mj-lt"/>
              </a:rPr>
              <a:t>1</a:t>
            </a:r>
            <a:r>
              <a:rPr lang="en-US" sz="3200" b="1" dirty="0">
                <a:latin typeface="+mj-lt"/>
              </a:rPr>
              <a:t>, …, </a:t>
            </a:r>
            <a:r>
              <a:rPr lang="en-US" sz="3200" b="1" dirty="0" smtClean="0">
                <a:latin typeface="+mj-lt"/>
              </a:rPr>
              <a:t>A</a:t>
            </a:r>
            <a:r>
              <a:rPr lang="en-US" sz="3200" b="1" baseline="-25000" dirty="0" smtClean="0">
                <a:latin typeface="+mj-lt"/>
              </a:rPr>
              <a:t>n</a:t>
            </a:r>
            <a:r>
              <a:rPr lang="en-US" sz="3200" b="1" dirty="0" smtClean="0">
                <a:latin typeface="+mj-lt"/>
              </a:rPr>
              <a:t>} </a:t>
            </a:r>
            <a:r>
              <a:rPr lang="en-US" sz="3200" b="1" dirty="0" smtClean="0">
                <a:latin typeface="+mj-lt"/>
                <a:sym typeface="Wingdings"/>
              </a:rPr>
              <a:t> </a:t>
            </a:r>
            <a:r>
              <a:rPr lang="en-US" sz="3200" b="1" dirty="0">
                <a:latin typeface="+mj-lt"/>
                <a:sym typeface="Wingdings"/>
              </a:rPr>
              <a:t>B</a:t>
            </a:r>
          </a:p>
        </p:txBody>
      </p:sp>
      <p:sp>
        <p:nvSpPr>
          <p:cNvPr id="8" name="Rectangle 7"/>
          <p:cNvSpPr/>
          <p:nvPr/>
        </p:nvSpPr>
        <p:spPr>
          <a:xfrm>
            <a:off x="838199" y="4678001"/>
            <a:ext cx="4874343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3200" dirty="0">
                <a:latin typeface="+mj-lt"/>
                <a:sym typeface="Wingdings"/>
              </a:rPr>
              <a:t>A </a:t>
            </a:r>
            <a:r>
              <a:rPr lang="en-US" sz="3200" b="1" u="sng" dirty="0">
                <a:latin typeface="+mj-lt"/>
                <a:sym typeface="Wingdings"/>
              </a:rPr>
              <a:t>key</a:t>
            </a:r>
            <a:r>
              <a:rPr lang="en-US" sz="3200" b="1" dirty="0">
                <a:latin typeface="+mj-lt"/>
                <a:sym typeface="Wingdings"/>
              </a:rPr>
              <a:t> </a:t>
            </a:r>
            <a:r>
              <a:rPr lang="en-US" sz="3200" dirty="0">
                <a:latin typeface="+mj-lt"/>
                <a:sym typeface="Wingdings"/>
              </a:rPr>
              <a:t>is a </a:t>
            </a:r>
            <a:r>
              <a:rPr lang="en-US" sz="3200" i="1" dirty="0">
                <a:latin typeface="+mj-lt"/>
                <a:sym typeface="Wingdings"/>
              </a:rPr>
              <a:t>minimal</a:t>
            </a:r>
            <a:r>
              <a:rPr lang="en-US" sz="3200" dirty="0">
                <a:latin typeface="+mj-lt"/>
                <a:sym typeface="Wingdings"/>
              </a:rPr>
              <a:t> </a:t>
            </a:r>
            <a:r>
              <a:rPr lang="en-US" sz="3200" dirty="0" err="1" smtClean="0">
                <a:latin typeface="+mj-lt"/>
                <a:sym typeface="Wingdings"/>
              </a:rPr>
              <a:t>superkey</a:t>
            </a:r>
            <a:endParaRPr lang="en-US" sz="3200" dirty="0">
              <a:latin typeface="+mj-lt"/>
              <a:sym typeface="Wingding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799870" y="2240346"/>
            <a:ext cx="310699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I.e. all attributes are </a:t>
            </a:r>
            <a:r>
              <a:rPr lang="en-US" sz="2400" i="1" dirty="0" smtClean="0">
                <a:latin typeface="+mj-lt"/>
              </a:rPr>
              <a:t>functionally determined</a:t>
            </a:r>
            <a:r>
              <a:rPr lang="en-US" sz="2400" dirty="0" smtClean="0">
                <a:latin typeface="+mj-lt"/>
              </a:rPr>
              <a:t> by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12307" y="4554889"/>
            <a:ext cx="3411795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Meaning that no subset of a key is also a </a:t>
            </a:r>
            <a:r>
              <a:rPr lang="en-US" sz="2400" dirty="0" err="1" smtClean="0">
                <a:latin typeface="+mj-lt"/>
              </a:rPr>
              <a:t>superkey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0744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Keys and </a:t>
            </a:r>
            <a:r>
              <a:rPr lang="en-US" dirty="0" err="1" smtClean="0"/>
              <a:t>Superkeys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8200" y="6311900"/>
            <a:ext cx="3575146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Also see </a:t>
            </a:r>
            <a:r>
              <a:rPr lang="en-US" sz="2400" smtClean="0">
                <a:latin typeface="+mj-lt"/>
              </a:rPr>
              <a:t>Lecture-5.ipynb!!!</a:t>
            </a:r>
            <a:endParaRPr lang="en-US" sz="2400" dirty="0">
              <a:latin typeface="+mj-lt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5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73772" cy="4351338"/>
          </a:xfrm>
        </p:spPr>
        <p:txBody>
          <a:bodyPr/>
          <a:lstStyle/>
          <a:p>
            <a:r>
              <a:rPr lang="en-US" b="1" u="sng" dirty="0" err="1" smtClean="0"/>
              <a:t>Superkey</a:t>
            </a:r>
            <a:r>
              <a:rPr lang="en-US" b="1" u="sng" dirty="0" smtClean="0"/>
              <a:t>?</a:t>
            </a:r>
            <a:endParaRPr lang="en-US" dirty="0" smtClean="0"/>
          </a:p>
          <a:p>
            <a:pPr lvl="1"/>
            <a:r>
              <a:rPr lang="en-US" dirty="0" smtClean="0"/>
              <a:t>Compute the closure of A</a:t>
            </a:r>
          </a:p>
          <a:p>
            <a:pPr lvl="1"/>
            <a:r>
              <a:rPr lang="en-US" dirty="0" smtClean="0"/>
              <a:t>See if it = the full set of attributes</a:t>
            </a:r>
          </a:p>
          <a:p>
            <a:endParaRPr lang="en-US" dirty="0"/>
          </a:p>
          <a:p>
            <a:r>
              <a:rPr lang="en-US" b="1" u="sng" dirty="0" smtClean="0"/>
              <a:t>Key?</a:t>
            </a:r>
            <a:endParaRPr lang="en-US" dirty="0"/>
          </a:p>
          <a:p>
            <a:pPr lvl="1"/>
            <a:r>
              <a:rPr lang="en-US" dirty="0" smtClean="0"/>
              <a:t>Confirm that A is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1"/>
            <a:r>
              <a:rPr lang="en-US" dirty="0" smtClean="0"/>
              <a:t>Make sure that no subset of A is a </a:t>
            </a:r>
            <a:r>
              <a:rPr lang="en-US" dirty="0" err="1" smtClean="0"/>
              <a:t>superkey</a:t>
            </a:r>
            <a:endParaRPr lang="en-US" dirty="0" smtClean="0"/>
          </a:p>
          <a:p>
            <a:pPr lvl="2"/>
            <a:r>
              <a:rPr lang="en-US" i="1" dirty="0" smtClean="0"/>
              <a:t>Only need to check one ‘level’ down!</a:t>
            </a:r>
          </a:p>
        </p:txBody>
      </p:sp>
      <p:sp>
        <p:nvSpPr>
          <p:cNvPr id="13" name="Text Box 3"/>
          <p:cNvSpPr txBox="1">
            <a:spLocks noChangeArrowheads="1"/>
          </p:cNvSpPr>
          <p:nvPr/>
        </p:nvSpPr>
        <p:spPr bwMode="auto">
          <a:xfrm>
            <a:off x="5676014" y="2486876"/>
            <a:ext cx="3999614" cy="12003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 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ComputeClosure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F)</a:t>
            </a:r>
            <a:endParaRPr lang="en-US" sz="2400" baseline="30000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(A</a:t>
            </a:r>
            <a:r>
              <a:rPr lang="en-US" sz="2400" baseline="300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==R)?</a:t>
            </a:r>
            <a:endParaRPr lang="en-US" sz="2400" baseline="30000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17" name="Text Box 3"/>
          <p:cNvSpPr txBox="1">
            <a:spLocks noChangeArrowheads="1"/>
          </p:cNvSpPr>
          <p:nvPr/>
        </p:nvSpPr>
        <p:spPr bwMode="auto">
          <a:xfrm>
            <a:off x="5676014" y="3914805"/>
            <a:ext cx="4573772" cy="267765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b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IsKey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  <a:endParaRPr lang="en-US" sz="2400" b="1" dirty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not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R, F):</a:t>
            </a:r>
          </a:p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For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B in </a:t>
            </a:r>
            <a:r>
              <a:rPr lang="en-US" sz="2400" i="1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SubsetsOf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(A, size=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len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(A)-1):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if </a:t>
            </a:r>
            <a:r>
              <a:rPr lang="en-US" sz="2400" dirty="0" err="1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IsSuperkey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(B, R, F):</a:t>
            </a:r>
          </a:p>
          <a:p>
            <a:pPr eaLnBrk="0" hangingPunct="0"/>
            <a:r>
              <a:rPr lang="en-US" sz="2400" b="1" dirty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</a:t>
            </a:r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	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False</a:t>
            </a:r>
          </a:p>
          <a:p>
            <a:pPr eaLnBrk="0" hangingPunct="0"/>
            <a:r>
              <a:rPr lang="en-US" sz="2400" b="1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return</a:t>
            </a:r>
            <a:r>
              <a:rPr lang="en-US" sz="2400" dirty="0" smtClean="0">
                <a:solidFill>
                  <a:prstClr val="black"/>
                </a:solidFill>
                <a:latin typeface="+mj-lt"/>
                <a:ea typeface="Menlo" charset="0"/>
                <a:cs typeface="Menlo" charset="0"/>
              </a:rPr>
              <a:t> True</a:t>
            </a:r>
            <a:endParaRPr lang="en-US" sz="2400" b="1" dirty="0" smtClean="0">
              <a:solidFill>
                <a:prstClr val="black"/>
              </a:solidFill>
              <a:latin typeface="+mj-lt"/>
              <a:ea typeface="Menlo" charset="0"/>
              <a:cs typeface="Menl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76014" y="1472314"/>
            <a:ext cx="44550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A be a set of attributes, R set of all attributes, F set of FDs: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1507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DC526F-8790-44EF-9560-02FEAC2B4870}" type="slidenum">
              <a:rPr lang="en-US"/>
              <a:pPr/>
              <a:t>5</a:t>
            </a:fld>
            <a:endParaRPr lang="en-US"/>
          </a:p>
        </p:txBody>
      </p:sp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Query</a:t>
            </a:r>
          </a:p>
        </p:txBody>
      </p:sp>
      <p:sp>
        <p:nvSpPr>
          <p:cNvPr id="109571" name="Text Box 3"/>
          <p:cNvSpPr txBox="1">
            <a:spLocks noChangeArrowheads="1"/>
          </p:cNvSpPr>
          <p:nvPr/>
        </p:nvSpPr>
        <p:spPr bwMode="auto">
          <a:xfrm>
            <a:off x="896218" y="1572308"/>
            <a:ext cx="9184245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/>
            <a:endParaRPr lang="en-US" dirty="0"/>
          </a:p>
          <a:p>
            <a:pPr marL="457200" indent="-457200" eaLnBrk="0" hangingPunct="0">
              <a:buFont typeface="Arial" charset="0"/>
              <a:buChar char="•"/>
            </a:pPr>
            <a:r>
              <a:rPr lang="en-US" sz="2800" dirty="0"/>
              <a:t>Basic </a:t>
            </a:r>
            <a:r>
              <a:rPr lang="en-US" sz="2800" dirty="0" smtClean="0"/>
              <a:t>form </a:t>
            </a:r>
            <a:r>
              <a:rPr lang="en-US" sz="2800" dirty="0"/>
              <a:t>(there are many many more bells and whistles)</a:t>
            </a:r>
          </a:p>
          <a:p>
            <a:pPr eaLnBrk="0" hangingPunct="0"/>
            <a:endParaRPr lang="en-US" sz="2800" dirty="0"/>
          </a:p>
          <a:p>
            <a:pPr eaLnBrk="0" hangingPunct="0"/>
            <a:endParaRPr lang="en-US" dirty="0"/>
          </a:p>
          <a:p>
            <a:pPr eaLnBrk="0" hangingPunct="0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737063" y="4928421"/>
            <a:ext cx="434340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Call </a:t>
            </a:r>
            <a:r>
              <a:rPr lang="en-US" sz="2800" dirty="0" smtClean="0">
                <a:latin typeface="+mj-lt"/>
              </a:rPr>
              <a:t>this a </a:t>
            </a:r>
            <a:r>
              <a:rPr lang="en-US" sz="2800" b="1" u="sng" dirty="0">
                <a:latin typeface="+mj-lt"/>
              </a:rPr>
              <a:t>SFW</a:t>
            </a:r>
            <a:r>
              <a:rPr lang="en-US" sz="2800" dirty="0">
                <a:latin typeface="+mj-lt"/>
              </a:rPr>
              <a:t> query.</a:t>
            </a:r>
          </a:p>
        </p:txBody>
      </p:sp>
      <p:sp>
        <p:nvSpPr>
          <p:cNvPr id="11" name="Rectangle 35"/>
          <p:cNvSpPr>
            <a:spLocks noChangeArrowheads="1"/>
          </p:cNvSpPr>
          <p:nvPr/>
        </p:nvSpPr>
        <p:spPr bwMode="auto">
          <a:xfrm>
            <a:off x="2149926" y="2957303"/>
            <a:ext cx="6676828" cy="138499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&lt;attributes&gt;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  &lt;one or more relations&gt;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800" dirty="0">
                <a:latin typeface="Menlo" charset="0"/>
                <a:ea typeface="Menlo" charset="0"/>
                <a:cs typeface="Menlo" charset="0"/>
              </a:rPr>
            </a:br>
            <a:r>
              <a:rPr lang="en-US" sz="28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8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800" dirty="0" smtClean="0">
                <a:latin typeface="Menlo" charset="0"/>
                <a:ea typeface="Menlo" charset="0"/>
                <a:cs typeface="Menlo" charset="0"/>
              </a:rPr>
              <a:t>&lt;conditions&gt;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23482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7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Conceptual design</a:t>
            </a:r>
          </a:p>
          <a:p>
            <a:endParaRPr lang="en-US" dirty="0" smtClean="0"/>
          </a:p>
          <a:p>
            <a:r>
              <a:rPr lang="en-US" dirty="0" smtClean="0"/>
              <a:t>Boyce-</a:t>
            </a:r>
            <a:r>
              <a:rPr lang="en-US" dirty="0" err="1" smtClean="0"/>
              <a:t>Codd</a:t>
            </a:r>
            <a:r>
              <a:rPr lang="en-US" dirty="0" smtClean="0"/>
              <a:t> Normal Form (BCNF)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Algorithm</a:t>
            </a:r>
          </a:p>
          <a:p>
            <a:pPr lvl="1"/>
            <a:endParaRPr lang="en-US" dirty="0"/>
          </a:p>
          <a:p>
            <a:r>
              <a:rPr lang="en-US" dirty="0" smtClean="0"/>
              <a:t>Decompositions</a:t>
            </a:r>
          </a:p>
          <a:p>
            <a:pPr lvl="1"/>
            <a:r>
              <a:rPr lang="en-US" dirty="0" smtClean="0"/>
              <a:t>Lossless vs. </a:t>
            </a:r>
            <a:r>
              <a:rPr lang="en-US" dirty="0" err="1" smtClean="0"/>
              <a:t>Lossy</a:t>
            </a:r>
            <a:endParaRPr lang="en-US" dirty="0" smtClean="0"/>
          </a:p>
          <a:p>
            <a:pPr lvl="1"/>
            <a:r>
              <a:rPr lang="en-US" dirty="0" smtClean="0"/>
              <a:t>A problem with BCNF</a:t>
            </a:r>
          </a:p>
          <a:p>
            <a:pPr lvl="1"/>
            <a:endParaRPr lang="en-US" dirty="0"/>
          </a:p>
          <a:p>
            <a:r>
              <a:rPr lang="en-US" dirty="0" smtClean="0"/>
              <a:t>MVDs</a:t>
            </a:r>
          </a:p>
          <a:p>
            <a:pPr lvl="1"/>
            <a:r>
              <a:rPr lang="en-US" i="1" dirty="0" smtClean="0"/>
              <a:t>In slightly greater depth since we skipped in lecture…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9433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69F394-A5E7-6248-93B9-56A704645CC6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49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 to Conceptual Design</a:t>
            </a:r>
          </a:p>
        </p:txBody>
      </p:sp>
      <p:sp>
        <p:nvSpPr>
          <p:cNvPr id="3491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dirty="0"/>
              <a:t>Now </a:t>
            </a:r>
            <a:r>
              <a:rPr lang="en-US" dirty="0" smtClean="0"/>
              <a:t>that we </a:t>
            </a:r>
            <a:r>
              <a:rPr lang="en-US" dirty="0"/>
              <a:t>know how to find </a:t>
            </a:r>
            <a:r>
              <a:rPr lang="en-US" dirty="0" smtClean="0"/>
              <a:t>FDs</a:t>
            </a:r>
            <a:r>
              <a:rPr lang="en-US" dirty="0"/>
              <a:t>, it’s a </a:t>
            </a:r>
            <a:r>
              <a:rPr lang="en-US" dirty="0" smtClean="0"/>
              <a:t>straight-forward process</a:t>
            </a:r>
            <a:r>
              <a:rPr lang="en-US" dirty="0"/>
              <a:t>:</a:t>
            </a:r>
          </a:p>
          <a:p>
            <a:pPr>
              <a:buFontTx/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Search for “bad” </a:t>
            </a:r>
            <a:r>
              <a:rPr lang="en-US" sz="2800" dirty="0" smtClean="0"/>
              <a:t>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If there are </a:t>
            </a:r>
            <a:r>
              <a:rPr lang="en-US" sz="2800" dirty="0" smtClean="0"/>
              <a:t>any, </a:t>
            </a:r>
            <a:r>
              <a:rPr lang="en-US" sz="2800" dirty="0"/>
              <a:t>then </a:t>
            </a:r>
            <a:r>
              <a:rPr lang="en-US" sz="2800" i="1" dirty="0" smtClean="0"/>
              <a:t>keep decomposing </a:t>
            </a:r>
            <a:r>
              <a:rPr lang="en-US" sz="2800" i="1" dirty="0"/>
              <a:t>the </a:t>
            </a:r>
            <a:r>
              <a:rPr lang="en-US" sz="2800" i="1" dirty="0" smtClean="0"/>
              <a:t>table into sub-tables</a:t>
            </a:r>
            <a:r>
              <a:rPr lang="en-US" sz="2800" dirty="0" smtClean="0"/>
              <a:t> until no more bad FDs</a:t>
            </a:r>
          </a:p>
          <a:p>
            <a:pPr marL="971550" lvl="1" indent="-514350">
              <a:buFont typeface="+mj-lt"/>
              <a:buAutoNum type="arabicPeriod"/>
            </a:pPr>
            <a:endParaRPr lang="en-US" sz="2800" dirty="0"/>
          </a:p>
          <a:p>
            <a:pPr marL="971550" lvl="1" indent="-514350">
              <a:buFont typeface="+mj-lt"/>
              <a:buAutoNum type="arabicPeriod"/>
            </a:pPr>
            <a:r>
              <a:rPr lang="en-US" sz="2800" dirty="0"/>
              <a:t>When done, the database schema is </a:t>
            </a:r>
            <a:r>
              <a:rPr lang="en-US" sz="2800" i="1" dirty="0" smtClean="0"/>
              <a:t>normalized</a:t>
            </a:r>
            <a:endParaRPr lang="en-US" sz="2800" dirty="0"/>
          </a:p>
        </p:txBody>
      </p:sp>
      <p:sp>
        <p:nvSpPr>
          <p:cNvPr id="2" name="TextBox 1"/>
          <p:cNvSpPr txBox="1"/>
          <p:nvPr/>
        </p:nvSpPr>
        <p:spPr>
          <a:xfrm>
            <a:off x="6432786" y="5715298"/>
            <a:ext cx="5136471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Recall: there are several normal forms…</a:t>
            </a:r>
            <a:endParaRPr lang="en-US" sz="24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343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1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FE9EF-19FA-2A4A-AA20-DF2C12A960A5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52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385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Boyce-</a:t>
            </a:r>
            <a:r>
              <a:rPr lang="en-US" dirty="0" err="1"/>
              <a:t>Codd</a:t>
            </a:r>
            <a:r>
              <a:rPr lang="en-US" dirty="0"/>
              <a:t> Normal Form</a:t>
            </a:r>
          </a:p>
        </p:txBody>
      </p:sp>
      <p:sp>
        <p:nvSpPr>
          <p:cNvPr id="238595" name="Text Box 3"/>
          <p:cNvSpPr txBox="1">
            <a:spLocks noChangeArrowheads="1"/>
          </p:cNvSpPr>
          <p:nvPr/>
        </p:nvSpPr>
        <p:spPr bwMode="auto">
          <a:xfrm>
            <a:off x="838200" y="1715949"/>
            <a:ext cx="9787295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solidFill>
                  <a:prstClr val="black"/>
                </a:solidFill>
                <a:latin typeface="Calibri"/>
              </a:rPr>
              <a:t>BCNF is a 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>simple condition for removing anomalies from relations:</a:t>
            </a:r>
          </a:p>
        </p:txBody>
      </p:sp>
      <p:sp>
        <p:nvSpPr>
          <p:cNvPr id="238596" name="Text Box 4"/>
          <p:cNvSpPr txBox="1">
            <a:spLocks noChangeArrowheads="1"/>
          </p:cNvSpPr>
          <p:nvPr/>
        </p:nvSpPr>
        <p:spPr bwMode="auto">
          <a:xfrm>
            <a:off x="3178863" y="5990445"/>
            <a:ext cx="5834274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In other words: there are no “bad” </a:t>
            </a:r>
            <a:r>
              <a:rPr lang="en-US" sz="2800" dirty="0" err="1">
                <a:solidFill>
                  <a:prstClr val="black"/>
                </a:solidFill>
                <a:latin typeface="+mj-lt"/>
              </a:rPr>
              <a:t>FDs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238597" name="Rectangle 5"/>
          <p:cNvSpPr>
            <a:spLocks noChangeArrowheads="1"/>
          </p:cNvSpPr>
          <p:nvPr/>
        </p:nvSpPr>
        <p:spPr bwMode="auto">
          <a:xfrm>
            <a:off x="3187992" y="2537585"/>
            <a:ext cx="5816016" cy="18158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A relation R is </a:t>
            </a:r>
            <a:r>
              <a:rPr lang="en-US" sz="2800" b="1" u="sng" dirty="0">
                <a:latin typeface="+mj-lt"/>
              </a:rPr>
              <a:t>in BCNF</a:t>
            </a:r>
            <a:r>
              <a:rPr lang="en-US" sz="2800" dirty="0">
                <a:latin typeface="+mj-lt"/>
              </a:rPr>
              <a:t> if:</a:t>
            </a:r>
          </a:p>
          <a:p>
            <a:pPr eaLnBrk="0" hangingPunct="0">
              <a:spcBef>
                <a:spcPct val="50000"/>
              </a:spcBef>
            </a:pPr>
            <a:r>
              <a:rPr lang="en-US" sz="2800" dirty="0">
                <a:latin typeface="+mj-lt"/>
              </a:rPr>
              <a:t>i</a:t>
            </a:r>
            <a:r>
              <a:rPr lang="en-US" sz="2800" dirty="0" smtClean="0">
                <a:latin typeface="+mj-lt"/>
              </a:rPr>
              <a:t>f </a:t>
            </a:r>
            <a:r>
              <a:rPr lang="en-US" sz="2800" b="1" dirty="0" smtClean="0">
                <a:latin typeface="+mj-lt"/>
              </a:rPr>
              <a:t>{A</a:t>
            </a:r>
            <a:r>
              <a:rPr lang="en-US" sz="2800" b="1" baseline="-25000" dirty="0" smtClean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</a:t>
            </a:r>
            <a:r>
              <a:rPr lang="en-US" sz="2800" b="1" dirty="0" smtClean="0">
                <a:latin typeface="+mj-lt"/>
              </a:rPr>
              <a:t>A</a:t>
            </a:r>
            <a:r>
              <a:rPr lang="en-US" sz="2800" b="1" baseline="-25000" dirty="0" smtClean="0">
                <a:latin typeface="+mj-lt"/>
              </a:rPr>
              <a:t>n</a:t>
            </a:r>
            <a:r>
              <a:rPr lang="en-US" sz="2800" b="1" dirty="0" smtClean="0">
                <a:latin typeface="+mj-lt"/>
              </a:rPr>
              <a:t>} </a:t>
            </a:r>
            <a:r>
              <a:rPr lang="en-US" sz="2800" b="1" dirty="0" smtClean="0">
                <a:latin typeface="+mj-lt"/>
                <a:sym typeface="Wingdings" charset="2"/>
              </a:rPr>
              <a:t> </a:t>
            </a:r>
            <a:r>
              <a:rPr lang="en-US" sz="2800" b="1" dirty="0">
                <a:latin typeface="+mj-lt"/>
                <a:sym typeface="Wingdings" charset="2"/>
              </a:rPr>
              <a:t>B</a:t>
            </a:r>
            <a:r>
              <a:rPr lang="en-US" sz="2800" dirty="0">
                <a:latin typeface="+mj-lt"/>
                <a:sym typeface="Wingdings" charset="2"/>
              </a:rPr>
              <a:t> is a </a:t>
            </a:r>
            <a:r>
              <a:rPr lang="en-US" sz="2800" i="1" dirty="0">
                <a:latin typeface="+mj-lt"/>
                <a:sym typeface="Wingdings" charset="2"/>
              </a:rPr>
              <a:t>non-trivial</a:t>
            </a:r>
            <a:r>
              <a:rPr lang="en-US" sz="2800" dirty="0">
                <a:latin typeface="+mj-lt"/>
                <a:sym typeface="Wingdings" charset="2"/>
              </a:rPr>
              <a:t> </a:t>
            </a:r>
            <a:r>
              <a:rPr lang="en-US" sz="2800" dirty="0" smtClean="0">
                <a:latin typeface="+mj-lt"/>
                <a:sym typeface="Wingdings" charset="2"/>
              </a:rPr>
              <a:t>FD in R</a:t>
            </a:r>
            <a:endParaRPr lang="en-US" sz="2800" dirty="0">
              <a:latin typeface="+mj-lt"/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800" dirty="0" smtClean="0">
                <a:latin typeface="+mj-lt"/>
              </a:rPr>
              <a:t>then </a:t>
            </a:r>
            <a:r>
              <a:rPr lang="en-US" sz="2800" b="1" dirty="0">
                <a:latin typeface="+mj-lt"/>
              </a:rPr>
              <a:t>{A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, ..., A</a:t>
            </a:r>
            <a:r>
              <a:rPr lang="en-US" sz="2800" b="1" baseline="-25000" dirty="0">
                <a:latin typeface="+mj-lt"/>
              </a:rPr>
              <a:t>n</a:t>
            </a:r>
            <a:r>
              <a:rPr lang="en-US" sz="2800" b="1" dirty="0">
                <a:latin typeface="+mj-lt"/>
              </a:rPr>
              <a:t>}  is a </a:t>
            </a:r>
            <a:r>
              <a:rPr lang="en-US" sz="2800" b="1" dirty="0" err="1">
                <a:latin typeface="+mj-lt"/>
              </a:rPr>
              <a:t>superkey</a:t>
            </a:r>
            <a:r>
              <a:rPr lang="en-US" sz="2800" dirty="0">
                <a:latin typeface="+mj-lt"/>
              </a:rPr>
              <a:t> for 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8598" name="Rectangle 6"/>
              <p:cNvSpPr>
                <a:spLocks noChangeArrowheads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800" i="1" dirty="0">
                    <a:solidFill>
                      <a:prstClr val="black"/>
                    </a:solidFill>
                    <a:latin typeface="+mj-lt"/>
                  </a:rPr>
                  <a:t>Equivalently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: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</a:t>
                </a:r>
                <a14:m>
                  <m:oMath xmlns:m="http://schemas.openxmlformats.org/officeDocument/2006/math" xmlns="">
                    <m:r>
                      <a:rPr lang="en-US" sz="2800" i="1" smtClean="0">
                        <a:solidFill>
                          <a:prstClr val="black"/>
                        </a:solidFill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</m:oMath>
                </a14:m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 sets of attributes X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, either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X) </a:t>
                </a:r>
                <a:r>
                  <a:rPr lang="en-US" sz="2800" dirty="0" smtClean="0">
                    <a:solidFill>
                      <a:prstClr val="black"/>
                    </a:solidFill>
                    <a:latin typeface="+mj-lt"/>
                  </a:rPr>
                  <a:t>or (X</a:t>
                </a:r>
                <a:r>
                  <a:rPr lang="en-US" sz="2800" baseline="30000" dirty="0">
                    <a:solidFill>
                      <a:prstClr val="black"/>
                    </a:solidFill>
                    <a:latin typeface="+mj-lt"/>
                  </a:rPr>
                  <a:t>+</a:t>
                </a:r>
                <a:r>
                  <a:rPr lang="en-US" sz="2800" dirty="0">
                    <a:solidFill>
                      <a:prstClr val="black"/>
                    </a:solidFill>
                    <a:latin typeface="+mj-lt"/>
                  </a:rPr>
                  <a:t> = all attributes)</a:t>
                </a:r>
              </a:p>
            </p:txBody>
          </p:sp>
        </mc:Choice>
        <mc:Fallback xmlns="">
          <p:sp>
            <p:nvSpPr>
              <p:cNvPr id="238598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02046" y="4910346"/>
                <a:ext cx="10387908" cy="52322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 w="9525">
                <a:noFill/>
                <a:miter lim="800000"/>
                <a:headEnd/>
                <a:tailEnd/>
              </a:ln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1" name="Group 10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5809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596" grpId="0" animBg="1"/>
      <p:bldP spid="23859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CE6AF-8C50-BE43-ABE2-E13424232A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63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63171" name="Text Box 3"/>
          <p:cNvSpPr txBox="1">
            <a:spLocks noChangeArrowheads="1"/>
          </p:cNvSpPr>
          <p:nvPr/>
        </p:nvSpPr>
        <p:spPr bwMode="auto">
          <a:xfrm>
            <a:off x="8415942" y="4778738"/>
            <a:ext cx="3275256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i="1" dirty="0" smtClean="0">
                <a:solidFill>
                  <a:prstClr val="black"/>
                </a:solidFill>
                <a:latin typeface="+mj-lt"/>
              </a:rPr>
              <a:t>What is </a:t>
            </a:r>
            <a:r>
              <a:rPr lang="en-US" sz="2800" i="1" dirty="0">
                <a:solidFill>
                  <a:prstClr val="black"/>
                </a:solidFill>
                <a:latin typeface="+mj-lt"/>
              </a:rPr>
              <a:t>the key?</a:t>
            </a:r>
          </a:p>
          <a:p>
            <a:pPr eaLnBrk="0" hangingPunct="0"/>
            <a:r>
              <a:rPr lang="en-US" sz="2800" i="1" dirty="0" smtClean="0">
                <a:latin typeface="+mj-lt"/>
              </a:rPr>
              <a:t>{</a:t>
            </a:r>
            <a:r>
              <a:rPr lang="en-US" sz="2800" i="1" dirty="0">
                <a:latin typeface="+mj-lt"/>
              </a:rPr>
              <a:t>SSN, </a:t>
            </a:r>
            <a:r>
              <a:rPr lang="en-US" sz="2800" i="1" dirty="0" err="1">
                <a:latin typeface="+mj-lt"/>
              </a:rPr>
              <a:t>PhoneNumber</a:t>
            </a:r>
            <a:r>
              <a:rPr lang="en-US" sz="2800" i="1" dirty="0">
                <a:latin typeface="+mj-lt"/>
              </a:rPr>
              <a:t>}</a:t>
            </a:r>
          </a:p>
        </p:txBody>
      </p:sp>
      <p:graphicFrame>
        <p:nvGraphicFramePr>
          <p:cNvPr id="263172" name="Group 4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7010400" cy="2286000"/>
        </p:xfrm>
        <a:graphic>
          <a:graphicData uri="http://schemas.openxmlformats.org/drawingml/2006/table">
            <a:tbl>
              <a:tblPr/>
              <a:tblGrid>
                <a:gridCol w="1219200"/>
                <a:gridCol w="1981200"/>
                <a:gridCol w="2057400"/>
                <a:gridCol w="17526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Westfield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63204" name="Rectangle 36"/>
          <p:cNvSpPr>
            <a:spLocks noChangeArrowheads="1"/>
          </p:cNvSpPr>
          <p:nvPr/>
        </p:nvSpPr>
        <p:spPr bwMode="auto">
          <a:xfrm>
            <a:off x="8175995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 xmlns="">
                    <m:r>
                      <a:rPr lang="en-US" sz="3200" b="1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⟹</m:t>
                    </m:r>
                    <m:r>
                      <a:rPr lang="en-US" sz="3200" b="0" i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 </m:t>
                    </m:r>
                  </m:oMath>
                </a14:m>
                <a:r>
                  <a:rPr lang="en-US" sz="3200" b="1" u="sng" dirty="0" smtClean="0">
                    <a:latin typeface="+mj-lt"/>
                  </a:rPr>
                  <a:t>Not</a:t>
                </a:r>
                <a:r>
                  <a:rPr lang="en-US" sz="3200" b="1" dirty="0" smtClean="0">
                    <a:latin typeface="+mj-lt"/>
                  </a:rPr>
                  <a:t> </a:t>
                </a:r>
                <a:r>
                  <a:rPr lang="en-US" sz="3200" dirty="0" smtClean="0">
                    <a:latin typeface="+mj-lt"/>
                  </a:rPr>
                  <a:t>in BCNF</a:t>
                </a:r>
                <a:endParaRPr lang="en-US" sz="3200" b="1" u="sng" dirty="0">
                  <a:latin typeface="+mj-lt"/>
                </a:endParaRP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8664" y="4963403"/>
                <a:ext cx="2749471" cy="58477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effectLst>
                <a:outerShdw blurRad="50800" dist="127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8610600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</a:t>
            </a:r>
            <a:r>
              <a:rPr lang="en-US" sz="2800" i="1" dirty="0" smtClean="0">
                <a:latin typeface="+mj-lt"/>
              </a:rPr>
              <a:t>bad </a:t>
            </a:r>
            <a:r>
              <a:rPr lang="en-US" sz="2800" dirty="0" smtClean="0">
                <a:latin typeface="+mj-lt"/>
              </a:rPr>
              <a:t>because it is </a:t>
            </a:r>
            <a:r>
              <a:rPr lang="en-US" sz="2800" b="1" u="sng" dirty="0" smtClean="0">
                <a:latin typeface="+mj-lt"/>
              </a:rPr>
              <a:t>not</a:t>
            </a:r>
            <a:r>
              <a:rPr lang="en-US" sz="2800" dirty="0" smtClean="0">
                <a:latin typeface="+mj-lt"/>
              </a:rPr>
              <a:t> a </a:t>
            </a:r>
            <a:r>
              <a:rPr lang="en-US" sz="2800" dirty="0" err="1" smtClean="0">
                <a:latin typeface="+mj-lt"/>
              </a:rPr>
              <a:t>superkey</a:t>
            </a:r>
            <a:endParaRPr lang="en-US" sz="2800" dirty="0">
              <a:latin typeface="+mj-lt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18842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171" grpId="0" animBg="1"/>
      <p:bldP spid="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07108D-D6E0-C94F-A0CD-16CB4AE19413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1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graphicFrame>
        <p:nvGraphicFramePr>
          <p:cNvPr id="241667" name="Group 3"/>
          <p:cNvGraphicFramePr>
            <a:graphicFrameLocks noGrp="1"/>
          </p:cNvGraphicFramePr>
          <p:nvPr>
            <p:extLst/>
          </p:nvPr>
        </p:nvGraphicFramePr>
        <p:xfrm>
          <a:off x="838200" y="1806360"/>
          <a:ext cx="5007853" cy="1554479"/>
        </p:xfrm>
        <a:graphic>
          <a:graphicData uri="http://schemas.openxmlformats.org/drawingml/2006/table">
            <a:tbl>
              <a:tblPr/>
              <a:tblGrid>
                <a:gridCol w="1060185"/>
                <a:gridCol w="2454419"/>
                <a:gridCol w="1493249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Name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sng" strike="noStrike" cap="none" normalizeH="0" baseline="0" dirty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City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Fred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Seattle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Joe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Madison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41685" name="Group 21"/>
          <p:cNvGraphicFramePr>
            <a:graphicFrameLocks noGrp="1"/>
          </p:cNvGraphicFramePr>
          <p:nvPr>
            <p:extLst/>
          </p:nvPr>
        </p:nvGraphicFramePr>
        <p:xfrm>
          <a:off x="838200" y="3746092"/>
          <a:ext cx="3962400" cy="1981200"/>
        </p:xfrm>
        <a:graphic>
          <a:graphicData uri="http://schemas.openxmlformats.org/drawingml/2006/table">
            <a:tbl>
              <a:tblPr/>
              <a:tblGrid>
                <a:gridCol w="1981200"/>
                <a:gridCol w="1981200"/>
              </a:tblGrid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SSN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PhoneNumber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123-45-6789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206-555-6543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908-555-2121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238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987-65-4321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908-555-1234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41706" name="Text Box 42"/>
          <p:cNvSpPr txBox="1">
            <a:spLocks noChangeArrowheads="1"/>
          </p:cNvSpPr>
          <p:nvPr/>
        </p:nvSpPr>
        <p:spPr bwMode="auto">
          <a:xfrm>
            <a:off x="7967423" y="4594890"/>
            <a:ext cx="293965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solidFill>
                  <a:prstClr val="black"/>
                </a:solidFill>
                <a:latin typeface="+mj-lt"/>
              </a:rPr>
              <a:t>Let’s check anomalies: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Redundancy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Update ?</a:t>
            </a:r>
          </a:p>
          <a:p>
            <a:pPr lvl="1">
              <a:buFontTx/>
              <a:buChar char="•"/>
            </a:pPr>
            <a:r>
              <a:rPr lang="en-US" sz="2400" dirty="0">
                <a:solidFill>
                  <a:prstClr val="black"/>
                </a:solidFill>
                <a:latin typeface="+mj-lt"/>
              </a:rPr>
              <a:t> Delete ?</a:t>
            </a:r>
          </a:p>
        </p:txBody>
      </p:sp>
      <p:sp>
        <p:nvSpPr>
          <p:cNvPr id="14" name="Rectangle 36"/>
          <p:cNvSpPr>
            <a:spLocks noChangeArrowheads="1"/>
          </p:cNvSpPr>
          <p:nvPr/>
        </p:nvSpPr>
        <p:spPr bwMode="auto">
          <a:xfrm>
            <a:off x="7520699" y="1806360"/>
            <a:ext cx="3833101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{SSN}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Name,City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866368" y="5967531"/>
            <a:ext cx="2459263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+mj-lt"/>
              </a:rPr>
              <a:t>Now in BCNF!</a:t>
            </a:r>
            <a:endParaRPr lang="en-US" sz="3200" b="1" u="sng" dirty="0"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955304" y="2738960"/>
            <a:ext cx="28859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This FD is now </a:t>
            </a:r>
            <a:r>
              <a:rPr lang="en-US" sz="2800" i="1" dirty="0" smtClean="0">
                <a:latin typeface="+mj-lt"/>
              </a:rPr>
              <a:t>good </a:t>
            </a:r>
            <a:r>
              <a:rPr lang="en-US" sz="2800" dirty="0" smtClean="0">
                <a:latin typeface="+mj-lt"/>
              </a:rPr>
              <a:t>because it is the key</a:t>
            </a:r>
            <a:endParaRPr lang="en-US" sz="2800" dirty="0">
              <a:latin typeface="+mj-lt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0" name="Rectangle 19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824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706" grpId="0" animBg="1"/>
      <p:bldP spid="15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3970318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prstClr val="black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 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Find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4869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 smtClean="0">
                <a:latin typeface="+mj-lt"/>
              </a:rPr>
              <a:t>   Find a </a:t>
            </a:r>
            <a:r>
              <a:rPr lang="en-US" sz="2800" i="1" dirty="0" smtClean="0">
                <a:latin typeface="+mj-lt"/>
              </a:rPr>
              <a:t>set of attributes </a:t>
            </a:r>
            <a:r>
              <a:rPr lang="en-US" sz="2800" dirty="0" smtClean="0">
                <a:latin typeface="+mj-lt"/>
              </a:rPr>
              <a:t>X </a:t>
            </a:r>
            <a:r>
              <a:rPr lang="en-US" sz="2800" dirty="0" err="1">
                <a:latin typeface="+mj-lt"/>
              </a:rPr>
              <a:t>s.t.</a:t>
            </a:r>
            <a:r>
              <a:rPr lang="en-US" sz="2800" dirty="0">
                <a:latin typeface="+mj-lt"/>
              </a:rPr>
              <a:t>: X</a:t>
            </a:r>
            <a:r>
              <a:rPr lang="en-US" sz="2800" baseline="30000" dirty="0" smtClean="0">
                <a:latin typeface="+mj-lt"/>
              </a:rPr>
              <a:t>+</a:t>
            </a:r>
            <a:r>
              <a:rPr lang="en-US" sz="2800" dirty="0" smtClean="0">
                <a:latin typeface="+mj-lt"/>
              </a:rPr>
              <a:t> ≠ X and </a:t>
            </a:r>
            <a:r>
              <a:rPr lang="en-US" sz="2800" dirty="0">
                <a:latin typeface="+mj-lt"/>
              </a:rPr>
              <a:t>X</a:t>
            </a:r>
            <a:r>
              <a:rPr lang="en-US" sz="2800" baseline="30000" dirty="0">
                <a:latin typeface="+mj-lt"/>
              </a:rPr>
              <a:t>+ </a:t>
            </a:r>
            <a:r>
              <a:rPr lang="en-US" sz="2800" dirty="0" smtClean="0">
                <a:latin typeface="+mj-lt"/>
              </a:rPr>
              <a:t>≠ </a:t>
            </a:r>
            <a:r>
              <a:rPr lang="en-US" sz="2800" dirty="0">
                <a:latin typeface="+mj-lt"/>
              </a:rPr>
              <a:t>[all attributes]</a:t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bg1"/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R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32955" y="2369574"/>
            <a:ext cx="3834581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Find a set of attributes X which has non-trivial “bad” FDs, i.e. is not a </a:t>
            </a:r>
            <a:r>
              <a:rPr lang="en-US" sz="2800" dirty="0" err="1" smtClean="0">
                <a:latin typeface="+mj-lt"/>
              </a:rPr>
              <a:t>superkey</a:t>
            </a:r>
            <a:r>
              <a:rPr lang="en-US" sz="2800" dirty="0" smtClean="0">
                <a:latin typeface="+mj-lt"/>
              </a:rPr>
              <a:t>, using closures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289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endParaRPr lang="en-US" sz="2800" dirty="0">
              <a:latin typeface="+mj-lt"/>
            </a:endParaRPr>
          </a:p>
          <a:p>
            <a:r>
              <a:rPr lang="en-US" sz="2800" dirty="0">
                <a:latin typeface="+mj-lt"/>
              </a:rPr>
              <a:t>   </a:t>
            </a:r>
            <a:r>
              <a:rPr lang="en-US" sz="2800" b="1" u="sng" dirty="0">
                <a:latin typeface="+mj-lt"/>
              </a:rPr>
              <a:t>if</a:t>
            </a:r>
            <a:r>
              <a:rPr lang="en-US" sz="2800" dirty="0">
                <a:latin typeface="+mj-lt"/>
              </a:rPr>
              <a:t> (not found) </a:t>
            </a:r>
            <a:r>
              <a:rPr lang="en-US" sz="2800" b="1" u="sng" dirty="0">
                <a:latin typeface="+mj-lt"/>
              </a:rPr>
              <a:t>then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R</a:t>
            </a:r>
            <a:endParaRPr lang="en-US" sz="2800" dirty="0"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bg1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bg1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64909" y="2949677"/>
            <a:ext cx="383458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If no “bad” FDs found, in BCNF!</a:t>
            </a:r>
            <a:endParaRPr lang="en-US" sz="2800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712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58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prstClr val="black"/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X,  Z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prstClr val="black"/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R1(X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R2(X </a:t>
            </a:r>
            <a:r>
              <a:rPr lang="en-US" sz="2800" b="1" dirty="0">
                <a:solidFill>
                  <a:schemeClr val="bg1"/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bg1"/>
                </a:solidFill>
                <a:latin typeface="+mj-lt"/>
              </a:rPr>
              <a:t>)</a:t>
            </a:r>
            <a:br>
              <a:rPr lang="en-US" sz="2800" b="1" dirty="0">
                <a:solidFill>
                  <a:schemeClr val="bg1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111612" y="3361025"/>
            <a:ext cx="3470787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Let Y be the attributes that </a:t>
            </a:r>
            <a:r>
              <a:rPr lang="en-US" sz="2400" b="1" i="1" dirty="0" smtClean="0">
                <a:latin typeface="+mj-lt"/>
              </a:rPr>
              <a:t>X functionally determines </a:t>
            </a:r>
            <a:r>
              <a:rPr lang="en-US" sz="2400" dirty="0" smtClean="0">
                <a:latin typeface="+mj-lt"/>
              </a:rPr>
              <a:t>(+ that are not in X)</a:t>
            </a:r>
          </a:p>
          <a:p>
            <a:endParaRPr lang="en-US" sz="2400" dirty="0">
              <a:latin typeface="+mj-lt"/>
            </a:endParaRPr>
          </a:p>
          <a:p>
            <a:r>
              <a:rPr lang="en-US" sz="2400" dirty="0" smtClean="0">
                <a:latin typeface="+mj-lt"/>
              </a:rPr>
              <a:t>And let Z be </a:t>
            </a:r>
            <a:r>
              <a:rPr lang="en-US" sz="2400" b="1" dirty="0" smtClean="0">
                <a:latin typeface="+mj-lt"/>
              </a:rPr>
              <a:t>the other attributes that it </a:t>
            </a:r>
            <a:r>
              <a:rPr lang="en-US" sz="2400" b="1" i="1" dirty="0" smtClean="0">
                <a:latin typeface="+mj-lt"/>
              </a:rPr>
              <a:t>doesn’t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7106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59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Split into one relation (table) with X plus the attributes that X determines (Y)…</a:t>
            </a:r>
            <a:endParaRPr lang="en-US" sz="2400" b="1" dirty="0"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67563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A01483-E1F0-436D-B0C4-8D219A5AD8F2}" type="slidenum">
              <a:rPr lang="en-US"/>
              <a:pPr/>
              <a:t>6</a:t>
            </a:fld>
            <a:endParaRPr lang="en-US"/>
          </a:p>
        </p:txBody>
      </p:sp>
      <p:sp>
        <p:nvSpPr>
          <p:cNvPr id="112642" name="Rectangle 2"/>
          <p:cNvSpPr>
            <a:spLocks noGrp="1" noChangeArrowheads="1"/>
          </p:cNvSpPr>
          <p:nvPr>
            <p:ph type="title"/>
          </p:nvPr>
        </p:nvSpPr>
        <p:spPr>
          <a:xfrm>
            <a:off x="310662" y="651845"/>
            <a:ext cx="4601308" cy="1657106"/>
          </a:xfrm>
        </p:spPr>
        <p:txBody>
          <a:bodyPr/>
          <a:lstStyle/>
          <a:p>
            <a:r>
              <a:rPr lang="en-US" dirty="0" smtClean="0"/>
              <a:t>LIKE: Simple String Pattern Matching</a:t>
            </a:r>
            <a:endParaRPr lang="en-US" dirty="0"/>
          </a:p>
        </p:txBody>
      </p:sp>
      <p:sp>
        <p:nvSpPr>
          <p:cNvPr id="112644" name="Rectangle 4"/>
          <p:cNvSpPr>
            <a:spLocks noChangeArrowheads="1"/>
          </p:cNvSpPr>
          <p:nvPr/>
        </p:nvSpPr>
        <p:spPr bwMode="auto">
          <a:xfrm>
            <a:off x="6173159" y="936212"/>
            <a:ext cx="5250022" cy="108952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>
              <a:lnSpc>
                <a:spcPct val="90000"/>
              </a:lnSpc>
              <a:spcBef>
                <a:spcPct val="50000"/>
              </a:spcBef>
            </a:pP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*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Products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latin typeface="Menlo" charset="0"/>
                <a:ea typeface="Menlo" charset="0"/>
                <a:cs typeface="Menlo" charset="0"/>
              </a:rPr>
            </a:b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LIKE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‘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gizmo</a:t>
            </a:r>
            <a:r>
              <a:rPr lang="en-US" sz="2400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%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’</a:t>
            </a: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310662" y="2948150"/>
            <a:ext cx="5158154" cy="11471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DISTINCT: Eliminating Duplicates</a:t>
            </a:r>
            <a:endParaRPr lang="en-US" dirty="0"/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170900" y="3106227"/>
            <a:ext cx="4631797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DISTINCT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Category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>
          <a:xfrm>
            <a:off x="310662" y="4811560"/>
            <a:ext cx="5562600" cy="1981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ORDER BY: Sorting the Results</a:t>
            </a:r>
            <a:endParaRPr lang="en-US" dirty="0"/>
          </a:p>
        </p:txBody>
      </p:sp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6170900" y="5017711"/>
            <a:ext cx="4833374" cy="156966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Price</a:t>
            </a:r>
          </a:p>
          <a:p>
            <a:pPr eaLnBrk="0" hangingPunct="0"/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Product</a:t>
            </a:r>
          </a:p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 Category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=‘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gizmo’</a:t>
            </a:r>
          </a:p>
          <a:p>
            <a:pPr eaLnBrk="0" hangingPunct="0"/>
            <a:r>
              <a:rPr lang="en-US" sz="2400" dirty="0" smtClean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ORDER </a:t>
            </a:r>
            <a:r>
              <a:rPr lang="en-US" sz="2400" dirty="0">
                <a:solidFill>
                  <a:srgbClr val="FF5050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 P</a:t>
            </a:r>
            <a:r>
              <a:rPr lang="en-US" sz="2400" dirty="0" smtClean="0">
                <a:latin typeface="Menlo" charset="0"/>
                <a:ea typeface="Menlo" charset="0"/>
                <a:cs typeface="Menlo" charset="0"/>
              </a:rPr>
              <a:t>rice</a:t>
            </a:r>
            <a:r>
              <a:rPr lang="en-US" sz="2400" dirty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endParaRPr lang="en-US" sz="24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912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60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latin typeface="+mj-lt"/>
              </a:rPr>
              <a:t>decompose</a:t>
            </a:r>
            <a:r>
              <a:rPr lang="en-US" sz="2800" dirty="0">
                <a:latin typeface="+mj-lt"/>
              </a:rPr>
              <a:t>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dirty="0">
                <a:latin typeface="+mj-lt"/>
              </a:rPr>
              <a:t> into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1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Y</a:t>
            </a:r>
            <a:r>
              <a:rPr lang="en-US" sz="2800" b="1" dirty="0">
                <a:latin typeface="+mj-lt"/>
              </a:rPr>
              <a:t>) </a:t>
            </a:r>
            <a:r>
              <a:rPr lang="en-US" sz="2800" dirty="0">
                <a:latin typeface="+mj-lt"/>
              </a:rPr>
              <a:t>and </a:t>
            </a:r>
            <a:r>
              <a:rPr lang="en-US" sz="2800" b="1" dirty="0">
                <a:latin typeface="+mj-lt"/>
              </a:rPr>
              <a:t>R</a:t>
            </a:r>
            <a:r>
              <a:rPr lang="en-US" sz="2800" b="1" baseline="-25000" dirty="0">
                <a:latin typeface="+mj-lt"/>
              </a:rPr>
              <a:t>2</a:t>
            </a:r>
            <a:r>
              <a:rPr lang="en-US" sz="2800" b="1" dirty="0">
                <a:latin typeface="+mj-lt"/>
              </a:rPr>
              <a:t>(X </a:t>
            </a:r>
            <a:r>
              <a:rPr lang="en-US" sz="2800" b="1" dirty="0">
                <a:latin typeface="+mj-lt"/>
                <a:sym typeface="Symbol" charset="2"/>
              </a:rPr>
              <a:t> Z</a:t>
            </a:r>
            <a:r>
              <a:rPr lang="en-US" sz="2800" b="1" dirty="0">
                <a:latin typeface="+mj-lt"/>
              </a:rPr>
              <a:t>)</a:t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8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 </a:t>
            </a:r>
            <a:r>
              <a:rPr lang="en-US" sz="2800" b="1" dirty="0" smtClean="0">
                <a:solidFill>
                  <a:schemeClr val="bg1"/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(R1),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(R2)</a:t>
            </a:r>
            <a:endParaRPr lang="en-US" sz="2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4"/>
          <p:cNvSpPr>
            <a:spLocks noChangeArrowheads="1"/>
          </p:cNvSpPr>
          <p:nvPr/>
        </p:nvSpPr>
        <p:spPr bwMode="auto">
          <a:xfrm>
            <a:off x="9448800" y="3171308"/>
            <a:ext cx="2286000" cy="22098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0" name="Text Box 5"/>
          <p:cNvSpPr txBox="1">
            <a:spLocks noChangeArrowheads="1"/>
          </p:cNvSpPr>
          <p:nvPr/>
        </p:nvSpPr>
        <p:spPr bwMode="auto">
          <a:xfrm>
            <a:off x="95853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X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1" name="Text Box 6"/>
          <p:cNvSpPr txBox="1">
            <a:spLocks noChangeArrowheads="1"/>
          </p:cNvSpPr>
          <p:nvPr/>
        </p:nvSpPr>
        <p:spPr bwMode="auto">
          <a:xfrm>
            <a:off x="10804525" y="4050784"/>
            <a:ext cx="3289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prstClr val="black"/>
                </a:solidFill>
                <a:latin typeface="Calibri"/>
              </a:rPr>
              <a:t>Z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Text Box 7"/>
          <p:cNvSpPr txBox="1">
            <a:spLocks noChangeArrowheads="1"/>
          </p:cNvSpPr>
          <p:nvPr/>
        </p:nvSpPr>
        <p:spPr bwMode="auto">
          <a:xfrm>
            <a:off x="8518525" y="4050784"/>
            <a:ext cx="3449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prstClr val="black"/>
                </a:solidFill>
                <a:latin typeface="Calibri"/>
              </a:rPr>
              <a:t>Y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3" name="Text Box 8"/>
          <p:cNvSpPr txBox="1">
            <a:spLocks noChangeArrowheads="1"/>
          </p:cNvSpPr>
          <p:nvPr/>
        </p:nvSpPr>
        <p:spPr bwMode="auto">
          <a:xfrm>
            <a:off x="88995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1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4" name="Text Box 11"/>
          <p:cNvSpPr txBox="1">
            <a:spLocks noChangeArrowheads="1"/>
          </p:cNvSpPr>
          <p:nvPr/>
        </p:nvSpPr>
        <p:spPr bwMode="auto">
          <a:xfrm>
            <a:off x="10499725" y="5346184"/>
            <a:ext cx="45577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prstClr val="black"/>
                </a:solidFill>
                <a:latin typeface="Calibri"/>
              </a:rPr>
              <a:t>R</a:t>
            </a:r>
            <a:r>
              <a:rPr lang="en-US" sz="2400" baseline="-25000" dirty="0">
                <a:solidFill>
                  <a:prstClr val="black"/>
                </a:solidFill>
                <a:latin typeface="Calibri"/>
              </a:rPr>
              <a:t>2</a:t>
            </a:r>
            <a:endParaRPr lang="en-US" sz="24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101780" y="1793054"/>
            <a:ext cx="3795252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And one relation with X plus the attributes it </a:t>
            </a:r>
            <a:r>
              <a:rPr lang="en-US" sz="2400" i="1" dirty="0" smtClean="0">
                <a:latin typeface="+mj-lt"/>
              </a:rPr>
              <a:t>does not </a:t>
            </a:r>
            <a:r>
              <a:rPr lang="en-US" sz="2400" dirty="0" smtClean="0">
                <a:latin typeface="+mj-lt"/>
              </a:rPr>
              <a:t>determine (Z)</a:t>
            </a:r>
            <a:endParaRPr lang="en-US" sz="2400" b="1" dirty="0">
              <a:latin typeface="+mj-lt"/>
            </a:endParaRPr>
          </a:p>
        </p:txBody>
      </p:sp>
      <p:sp>
        <p:nvSpPr>
          <p:cNvPr id="17" name="Oval 3"/>
          <p:cNvSpPr>
            <a:spLocks noChangeArrowheads="1"/>
          </p:cNvSpPr>
          <p:nvPr/>
        </p:nvSpPr>
        <p:spPr bwMode="auto">
          <a:xfrm>
            <a:off x="8001000" y="3095108"/>
            <a:ext cx="2286000" cy="22098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8" name="Rectangle 2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7298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F52D9F-FCD1-EB45-83DA-E89AD2CE9F3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61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37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BCNF Decomposition Algorithm</a:t>
            </a:r>
          </a:p>
        </p:txBody>
      </p:sp>
      <p:sp>
        <p:nvSpPr>
          <p:cNvPr id="243715" name="Rectangle 3"/>
          <p:cNvSpPr>
            <a:spLocks noChangeArrowheads="1"/>
          </p:cNvSpPr>
          <p:nvPr/>
        </p:nvSpPr>
        <p:spPr bwMode="auto">
          <a:xfrm>
            <a:off x="838199" y="1837531"/>
            <a:ext cx="6850627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8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BCNFDecomp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(R):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Find a </a:t>
            </a:r>
            <a:r>
              <a:rPr lang="en-US" sz="28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set of attributes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s.t.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: 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≠ X and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≠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[all attributes]</a:t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if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(not found) </a:t>
            </a:r>
            <a:r>
              <a:rPr lang="en-US" sz="2800" b="1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then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Return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prstClr val="black"/>
                </a:solidFill>
                <a:latin typeface="+mj-lt"/>
              </a:rPr>
              <a:t>  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r>
              <a:rPr lang="en-US" sz="2800" b="1" dirty="0">
                <a:solidFill>
                  <a:prstClr val="black"/>
                </a:solidFill>
                <a:latin typeface="+mj-lt"/>
              </a:rPr>
              <a:t> </a:t>
            </a:r>
            <a:r>
              <a:rPr lang="en-US" sz="2800" b="1" dirty="0" smtClean="0">
                <a:solidFill>
                  <a:prstClr val="black"/>
                </a:solidFill>
                <a:latin typeface="+mj-lt"/>
              </a:rPr>
              <a:t>  </a:t>
            </a:r>
            <a:r>
              <a:rPr lang="en-US" sz="2800" b="1" u="sng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let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Y = X</a:t>
            </a:r>
            <a:r>
              <a:rPr lang="en-US" sz="2800" baseline="30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-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X,  Z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=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+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>
                <a:solidFill>
                  <a:prstClr val="black"/>
                </a:solidFill>
                <a:latin typeface="+mj-lt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decompose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into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1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Y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and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R</a:t>
            </a:r>
            <a:r>
              <a:rPr lang="en-US" sz="2800" b="1" baseline="-25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2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(X 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sym typeface="Symbol" charset="2"/>
              </a:rPr>
              <a:t> Z</a:t>
            </a:r>
            <a:r>
              <a:rPr 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)</a:t>
            </a:r>
            <a:r>
              <a:rPr lang="en-US" sz="2800" b="1" dirty="0">
                <a:latin typeface="+mj-lt"/>
              </a:rPr>
              <a:t/>
            </a:r>
            <a:br>
              <a:rPr lang="en-US" sz="2800" b="1" dirty="0">
                <a:latin typeface="+mj-lt"/>
              </a:rPr>
            </a:br>
            <a:r>
              <a:rPr lang="en-US" sz="2800" dirty="0">
                <a:solidFill>
                  <a:schemeClr val="bg1"/>
                </a:solidFill>
                <a:latin typeface="+mj-lt"/>
              </a:rPr>
              <a:t>  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 </a:t>
            </a:r>
            <a:r>
              <a:rPr lang="en-US" sz="2800" b="1" dirty="0" smtClean="0">
                <a:latin typeface="+mj-lt"/>
              </a:rPr>
              <a:t>Return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), </a:t>
            </a:r>
            <a:r>
              <a:rPr lang="en-US" sz="2800" dirty="0" err="1" smtClean="0">
                <a:latin typeface="+mj-lt"/>
              </a:rPr>
              <a:t>BCNFDecomp</a:t>
            </a:r>
            <a:r>
              <a:rPr lang="en-US" sz="2800" dirty="0" smtClean="0">
                <a:latin typeface="+mj-lt"/>
              </a:rPr>
              <a:t>(R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)</a:t>
            </a:r>
            <a:endParaRPr lang="en-US" sz="28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84574" y="5116357"/>
            <a:ext cx="3795252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Proceed recursively until no more “bad” FDs!</a:t>
            </a:r>
            <a:endParaRPr lang="en-US" sz="2400" b="1" dirty="0">
              <a:latin typeface="+mj-lt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191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22444" y="2003453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003453"/>
            <a:ext cx="5837904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(R):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 smtClean="0">
                <a:latin typeface="+mj-lt"/>
              </a:rPr>
              <a:t>   Find a </a:t>
            </a:r>
            <a:r>
              <a:rPr lang="en-US" sz="2400" i="1" dirty="0" smtClean="0">
                <a:latin typeface="+mj-lt"/>
              </a:rPr>
              <a:t>set of attributes </a:t>
            </a:r>
            <a:r>
              <a:rPr lang="en-US" sz="2400" dirty="0" smtClean="0">
                <a:latin typeface="+mj-lt"/>
              </a:rPr>
              <a:t>X </a:t>
            </a:r>
            <a:r>
              <a:rPr lang="en-US" sz="2400" dirty="0" err="1">
                <a:latin typeface="+mj-lt"/>
              </a:rPr>
              <a:t>s.t.</a:t>
            </a:r>
            <a:r>
              <a:rPr lang="en-US" sz="2400" dirty="0">
                <a:latin typeface="+mj-lt"/>
              </a:rPr>
              <a:t>: 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 ≠ X and </a:t>
            </a:r>
            <a:r>
              <a:rPr lang="en-US" sz="2400" dirty="0">
                <a:latin typeface="+mj-lt"/>
              </a:rPr>
              <a:t>X</a:t>
            </a:r>
            <a:r>
              <a:rPr lang="en-US" sz="2400" baseline="30000" dirty="0">
                <a:latin typeface="+mj-lt"/>
              </a:rPr>
              <a:t>+ </a:t>
            </a:r>
            <a:r>
              <a:rPr lang="en-US" sz="2400" dirty="0" smtClean="0">
                <a:latin typeface="+mj-lt"/>
              </a:rPr>
              <a:t>≠ </a:t>
            </a:r>
            <a:r>
              <a:rPr lang="en-US" sz="2400" dirty="0">
                <a:latin typeface="+mj-lt"/>
              </a:rPr>
              <a:t>[all attributes]</a:t>
            </a:r>
            <a:br>
              <a:rPr lang="en-US" sz="2400" dirty="0">
                <a:latin typeface="+mj-lt"/>
              </a:rPr>
            </a:b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r>
              <a:rPr lang="en-US" sz="2400" b="1" u="sng" dirty="0">
                <a:latin typeface="+mj-lt"/>
              </a:rPr>
              <a:t>if</a:t>
            </a:r>
            <a:r>
              <a:rPr lang="en-US" sz="2400" dirty="0">
                <a:latin typeface="+mj-lt"/>
              </a:rPr>
              <a:t> (not found) </a:t>
            </a:r>
            <a:r>
              <a:rPr lang="en-US" sz="2400" b="1" u="sng" dirty="0">
                <a:latin typeface="+mj-lt"/>
              </a:rPr>
              <a:t>then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R</a:t>
            </a:r>
            <a:endParaRPr lang="en-US" sz="2400" dirty="0">
              <a:latin typeface="+mj-lt"/>
            </a:endParaRPr>
          </a:p>
          <a:p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b="1" dirty="0">
                <a:latin typeface="+mj-lt"/>
              </a:rPr>
              <a:t> </a:t>
            </a:r>
            <a:r>
              <a:rPr lang="en-US" sz="2400" b="1" dirty="0" smtClean="0">
                <a:latin typeface="+mj-lt"/>
              </a:rPr>
              <a:t>  </a:t>
            </a:r>
            <a:r>
              <a:rPr lang="en-US" sz="2400" b="1" u="sng" dirty="0" smtClean="0">
                <a:latin typeface="+mj-lt"/>
              </a:rPr>
              <a:t>let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>Y = X</a:t>
            </a:r>
            <a:r>
              <a:rPr lang="en-US" sz="2400" baseline="30000" dirty="0">
                <a:latin typeface="+mj-lt"/>
              </a:rPr>
              <a:t>+</a:t>
            </a:r>
            <a:r>
              <a:rPr lang="en-US" sz="2400" dirty="0">
                <a:latin typeface="+mj-lt"/>
              </a:rPr>
              <a:t> - </a:t>
            </a:r>
            <a:r>
              <a:rPr lang="en-US" sz="2400" dirty="0" smtClean="0">
                <a:latin typeface="+mj-lt"/>
              </a:rPr>
              <a:t>X,  Z </a:t>
            </a:r>
            <a:r>
              <a:rPr lang="en-US" sz="2400" dirty="0">
                <a:latin typeface="+mj-lt"/>
              </a:rPr>
              <a:t>= </a:t>
            </a:r>
            <a:r>
              <a:rPr lang="en-US" sz="2400" dirty="0" smtClean="0">
                <a:latin typeface="+mj-lt"/>
              </a:rPr>
              <a:t>(X</a:t>
            </a:r>
            <a:r>
              <a:rPr lang="en-US" sz="2400" baseline="30000" dirty="0" smtClean="0">
                <a:latin typeface="+mj-lt"/>
              </a:rPr>
              <a:t>+</a:t>
            </a:r>
            <a:r>
              <a:rPr lang="en-US" sz="2400" dirty="0" smtClean="0">
                <a:latin typeface="+mj-lt"/>
              </a:rPr>
              <a:t>)</a:t>
            </a:r>
            <a:r>
              <a:rPr lang="en-US" sz="2400" baseline="30000" dirty="0" smtClean="0">
                <a:latin typeface="+mj-lt"/>
              </a:rPr>
              <a:t>C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</a:rPr>
              <a:t/>
            </a:r>
            <a:br>
              <a:rPr lang="en-US" sz="2400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r>
              <a:rPr lang="en-US" sz="2400" b="1" dirty="0">
                <a:latin typeface="+mj-lt"/>
              </a:rPr>
              <a:t>decompose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dirty="0">
                <a:latin typeface="+mj-lt"/>
              </a:rPr>
              <a:t> into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1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Y</a:t>
            </a:r>
            <a:r>
              <a:rPr lang="en-US" sz="2400" b="1" dirty="0">
                <a:latin typeface="+mj-lt"/>
              </a:rPr>
              <a:t>) </a:t>
            </a:r>
            <a:r>
              <a:rPr lang="en-US" sz="2400" dirty="0">
                <a:latin typeface="+mj-lt"/>
              </a:rPr>
              <a:t>and </a:t>
            </a:r>
            <a:r>
              <a:rPr lang="en-US" sz="2400" b="1" dirty="0">
                <a:latin typeface="+mj-lt"/>
              </a:rPr>
              <a:t>R</a:t>
            </a:r>
            <a:r>
              <a:rPr lang="en-US" sz="2400" b="1" baseline="-25000" dirty="0">
                <a:latin typeface="+mj-lt"/>
              </a:rPr>
              <a:t>2</a:t>
            </a:r>
            <a:r>
              <a:rPr lang="en-US" sz="2400" b="1" dirty="0">
                <a:latin typeface="+mj-lt"/>
              </a:rPr>
              <a:t>(X </a:t>
            </a:r>
            <a:r>
              <a:rPr lang="en-US" sz="2400" b="1" dirty="0">
                <a:latin typeface="+mj-lt"/>
                <a:sym typeface="Symbol" charset="2"/>
              </a:rPr>
              <a:t> Z</a:t>
            </a:r>
            <a:r>
              <a:rPr lang="en-US" sz="2400" b="1" dirty="0">
                <a:latin typeface="+mj-lt"/>
              </a:rPr>
              <a:t>)</a:t>
            </a:r>
            <a:br>
              <a:rPr lang="en-US" sz="2400" b="1" dirty="0">
                <a:latin typeface="+mj-lt"/>
              </a:rPr>
            </a:br>
            <a:r>
              <a:rPr lang="en-US" sz="2400" dirty="0">
                <a:latin typeface="+mj-lt"/>
              </a:rPr>
              <a:t>   </a:t>
            </a:r>
            <a:endParaRPr lang="en-US" sz="2400" dirty="0" smtClean="0">
              <a:latin typeface="+mj-lt"/>
            </a:endParaRPr>
          </a:p>
          <a:p>
            <a:r>
              <a:rPr lang="en-US" sz="2400" dirty="0">
                <a:latin typeface="+mj-lt"/>
              </a:rPr>
              <a:t> </a:t>
            </a:r>
            <a:r>
              <a:rPr lang="en-US" sz="2400" dirty="0" smtClean="0">
                <a:latin typeface="+mj-lt"/>
              </a:rPr>
              <a:t>  </a:t>
            </a:r>
            <a:r>
              <a:rPr lang="en-US" sz="2400" b="1" dirty="0" smtClean="0">
                <a:latin typeface="+mj-lt"/>
              </a:rPr>
              <a:t>Return</a:t>
            </a:r>
            <a:r>
              <a:rPr lang="en-US" sz="2400" dirty="0" smtClean="0">
                <a:latin typeface="+mj-lt"/>
              </a:rPr>
              <a:t>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1</a:t>
            </a:r>
            <a:r>
              <a:rPr lang="en-US" sz="2400" dirty="0" smtClean="0">
                <a:latin typeface="+mj-lt"/>
              </a:rPr>
              <a:t>), </a:t>
            </a:r>
            <a:r>
              <a:rPr lang="en-US" sz="2400" dirty="0" err="1" smtClean="0">
                <a:latin typeface="+mj-lt"/>
              </a:rPr>
              <a:t>BCNFDecomp</a:t>
            </a:r>
            <a:r>
              <a:rPr lang="en-US" sz="2400" dirty="0" smtClean="0">
                <a:latin typeface="+mj-lt"/>
              </a:rPr>
              <a:t>(R</a:t>
            </a:r>
            <a:r>
              <a:rPr lang="en-US" sz="2400" baseline="-25000" dirty="0" smtClean="0">
                <a:latin typeface="+mj-lt"/>
              </a:rPr>
              <a:t>2</a:t>
            </a:r>
            <a:r>
              <a:rPr lang="en-US" sz="2400" dirty="0" smtClean="0"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422444" y="311566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193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E3D04-EE70-B349-A33E-80782C59E7D8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63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457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Example</a:t>
            </a:r>
          </a:p>
        </p:txBody>
      </p:sp>
      <p:sp>
        <p:nvSpPr>
          <p:cNvPr id="245766" name="Oval 6"/>
          <p:cNvSpPr>
            <a:spLocks noChangeArrowheads="1"/>
          </p:cNvSpPr>
          <p:nvPr/>
        </p:nvSpPr>
        <p:spPr bwMode="auto">
          <a:xfrm>
            <a:off x="2161526" y="1811870"/>
            <a:ext cx="6146732" cy="1220474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R(A,B,C,D,E)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{A,B,C,D,E}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8" name="Oval 8"/>
          <p:cNvSpPr>
            <a:spLocks noChangeArrowheads="1"/>
          </p:cNvSpPr>
          <p:nvPr/>
        </p:nvSpPr>
        <p:spPr bwMode="auto">
          <a:xfrm>
            <a:off x="523769" y="3659138"/>
            <a:ext cx="4945734" cy="134165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(A,B,C,D)</a:t>
            </a:r>
            <a:r>
              <a:rPr lang="en-US" sz="2800" dirty="0">
                <a:solidFill>
                  <a:prstClr val="black"/>
                </a:solidFill>
                <a:latin typeface="Calibri"/>
              </a:rPr>
              <a:t/>
            </a:r>
            <a:br>
              <a:rPr lang="en-US" sz="2800" dirty="0">
                <a:solidFill>
                  <a:prstClr val="black"/>
                </a:solidFill>
                <a:latin typeface="Calibri"/>
              </a:rPr>
            </a:br>
            <a:r>
              <a:rPr lang="en-US" sz="28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{C}</a:t>
            </a:r>
            <a:r>
              <a:rPr lang="en-US" sz="2800" baseline="30000" dirty="0" smtClean="0">
                <a:solidFill>
                  <a:srgbClr val="C00000"/>
                </a:solidFill>
                <a:latin typeface="Calibri"/>
              </a:rPr>
              <a:t>+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=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{C,D} </a:t>
            </a:r>
            <a:r>
              <a:rPr lang="en-US" sz="2800" dirty="0">
                <a:solidFill>
                  <a:srgbClr val="C00000"/>
                </a:solidFill>
                <a:latin typeface="Calibri"/>
              </a:rPr>
              <a:t>≠ </a:t>
            </a:r>
            <a:r>
              <a:rPr lang="en-US" sz="2800" dirty="0" smtClean="0">
                <a:solidFill>
                  <a:srgbClr val="C00000"/>
                </a:solidFill>
                <a:latin typeface="Calibri"/>
              </a:rPr>
              <a:t>{A,B,C,D}</a:t>
            </a:r>
            <a:endParaRPr lang="en-US" sz="2800" dirty="0">
              <a:solidFill>
                <a:srgbClr val="C00000"/>
              </a:solidFill>
              <a:latin typeface="Calibri"/>
            </a:endParaRPr>
          </a:p>
        </p:txBody>
      </p:sp>
      <p:sp>
        <p:nvSpPr>
          <p:cNvPr id="245769" name="Oval 9"/>
          <p:cNvSpPr>
            <a:spLocks noChangeArrowheads="1"/>
          </p:cNvSpPr>
          <p:nvPr/>
        </p:nvSpPr>
        <p:spPr bwMode="auto">
          <a:xfrm>
            <a:off x="8456735" y="5607049"/>
            <a:ext cx="1681037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sz="2800" baseline="-25000" dirty="0" smtClean="0">
                <a:solidFill>
                  <a:schemeClr val="accent2"/>
                </a:solidFill>
                <a:latin typeface="Calibri"/>
              </a:rPr>
              <a:t>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(A,E)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3" name="AutoShape 13"/>
          <p:cNvCxnSpPr>
            <a:cxnSpLocks noChangeShapeType="1"/>
            <a:stCxn id="245766" idx="4"/>
            <a:endCxn id="245768" idx="0"/>
          </p:cNvCxnSpPr>
          <p:nvPr/>
        </p:nvCxnSpPr>
        <p:spPr bwMode="auto">
          <a:xfrm flipH="1">
            <a:off x="2996636" y="3032344"/>
            <a:ext cx="2238256" cy="626794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4" name="AutoShape 14"/>
          <p:cNvCxnSpPr>
            <a:cxnSpLocks noChangeShapeType="1"/>
            <a:stCxn id="245766" idx="4"/>
            <a:endCxn id="245769" idx="0"/>
          </p:cNvCxnSpPr>
          <p:nvPr/>
        </p:nvCxnSpPr>
        <p:spPr bwMode="auto">
          <a:xfrm>
            <a:off x="5234892" y="3032344"/>
            <a:ext cx="4062362" cy="257470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45770" name="Oval 10"/>
          <p:cNvSpPr>
            <a:spLocks noChangeArrowheads="1"/>
          </p:cNvSpPr>
          <p:nvPr/>
        </p:nvSpPr>
        <p:spPr bwMode="auto">
          <a:xfrm>
            <a:off x="539808" y="5607049"/>
            <a:ext cx="1765703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11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(C,D)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sp>
        <p:nvSpPr>
          <p:cNvPr id="245771" name="Oval 11"/>
          <p:cNvSpPr>
            <a:spLocks noChangeArrowheads="1"/>
          </p:cNvSpPr>
          <p:nvPr/>
        </p:nvSpPr>
        <p:spPr bwMode="auto">
          <a:xfrm>
            <a:off x="3793625" y="5606683"/>
            <a:ext cx="2147822" cy="735747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>
              <a:spcBef>
                <a:spcPct val="20000"/>
              </a:spcBef>
            </a:pP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R</a:t>
            </a:r>
            <a:r>
              <a:rPr lang="en-US" baseline="-25000" dirty="0" smtClean="0">
                <a:solidFill>
                  <a:schemeClr val="accent2"/>
                </a:solidFill>
                <a:latin typeface="Calibri"/>
              </a:rPr>
              <a:t>12</a:t>
            </a:r>
            <a:r>
              <a:rPr lang="en-US" sz="2800" dirty="0" smtClean="0">
                <a:solidFill>
                  <a:schemeClr val="accent2"/>
                </a:solidFill>
                <a:latin typeface="Calibri"/>
              </a:rPr>
              <a:t>(A,B,C)</a:t>
            </a:r>
            <a:endParaRPr lang="en-US" sz="2800" dirty="0">
              <a:solidFill>
                <a:schemeClr val="accent2"/>
              </a:solidFill>
              <a:latin typeface="Calibri"/>
            </a:endParaRPr>
          </a:p>
        </p:txBody>
      </p:sp>
      <p:cxnSp>
        <p:nvCxnSpPr>
          <p:cNvPr id="245775" name="AutoShape 15"/>
          <p:cNvCxnSpPr>
            <a:cxnSpLocks noChangeShapeType="1"/>
            <a:stCxn id="245768" idx="4"/>
            <a:endCxn id="245770" idx="0"/>
          </p:cNvCxnSpPr>
          <p:nvPr/>
        </p:nvCxnSpPr>
        <p:spPr bwMode="auto">
          <a:xfrm flipH="1">
            <a:off x="1422660" y="5000794"/>
            <a:ext cx="1573976" cy="606255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cxnSp>
        <p:nvCxnSpPr>
          <p:cNvPr id="245776" name="AutoShape 16"/>
          <p:cNvCxnSpPr>
            <a:cxnSpLocks noChangeShapeType="1"/>
            <a:stCxn id="245768" idx="4"/>
            <a:endCxn id="245771" idx="0"/>
          </p:cNvCxnSpPr>
          <p:nvPr/>
        </p:nvCxnSpPr>
        <p:spPr bwMode="auto">
          <a:xfrm>
            <a:off x="2996636" y="5000794"/>
            <a:ext cx="1870900" cy="605889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8798960" y="1704242"/>
            <a:ext cx="2862098" cy="52322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R(A,B,C,D,E</a:t>
            </a:r>
            <a:r>
              <a:rPr lang="en-US" sz="28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  <a:endParaRPr lang="en-US" sz="2800" dirty="0">
              <a:solidFill>
                <a:schemeClr val="accent2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798960" y="2511637"/>
            <a:ext cx="2862098" cy="95410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{A}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{B,C}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  <a:p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{C}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{D}</a:t>
            </a:r>
            <a:endParaRPr lang="en-US" sz="2800" dirty="0">
              <a:solidFill>
                <a:srgbClr val="C0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18639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66" grpId="0" animBg="1" autoUpdateAnimBg="0"/>
      <p:bldP spid="245768" grpId="0" animBg="1"/>
      <p:bldP spid="245769" grpId="0" animBg="1"/>
      <p:bldP spid="245770" grpId="0" animBg="1"/>
      <p:bldP spid="24577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Lossless Decompositions</a:t>
            </a:r>
            <a:endParaRPr lang="en-US" dirty="0"/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</p:spPr>
        <p:txBody>
          <a:bodyPr/>
          <a:lstStyle/>
          <a:p>
            <a:fld id="{38AA3BBF-E7E7-3F42-AC8F-029477547D0C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2717382" y="5944550"/>
            <a:ext cx="6757235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prstClr val="black"/>
                </a:solidFill>
                <a:latin typeface="+mj-lt"/>
              </a:rPr>
              <a:t>BCNF decomposition is always lossless.  </a:t>
            </a:r>
            <a:r>
              <a:rPr lang="en-US" sz="2800" dirty="0" smtClean="0">
                <a:solidFill>
                  <a:prstClr val="black"/>
                </a:solidFill>
                <a:latin typeface="+mj-lt"/>
              </a:rPr>
              <a:t>Why?</a:t>
            </a:r>
            <a:endParaRPr lang="en-US" sz="2800" dirty="0">
              <a:solidFill>
                <a:prstClr val="black"/>
              </a:solidFill>
              <a:latin typeface="+mj-lt"/>
            </a:endParaRP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7425944" y="4280831"/>
            <a:ext cx="379266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Note: don’t need </a:t>
            </a:r>
            <a:endParaRPr lang="en-US" sz="2800" dirty="0" smtClean="0">
              <a:solidFill>
                <a:prstClr val="black"/>
              </a:solidFill>
              <a:latin typeface="+mj-lt"/>
            </a:endParaRPr>
          </a:p>
          <a:p>
            <a:pPr eaLnBrk="0" hangingPunct="0"/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{C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C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p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24232" y="4280832"/>
            <a:ext cx="5417574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If </a:t>
            </a:r>
            <a:r>
              <a:rPr lang="en-US" sz="2800" dirty="0">
                <a:solidFill>
                  <a:prstClr val="black"/>
                </a:solidFill>
                <a:latin typeface="+mj-lt"/>
                <a:sym typeface="Symbol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A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n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 </a:t>
            </a:r>
            <a:r>
              <a:rPr lang="en-US" sz="2800" dirty="0" smtClean="0">
                <a:solidFill>
                  <a:prstClr val="black"/>
                </a:solidFill>
                <a:latin typeface="+mj-lt"/>
                <a:sym typeface="Wingdings" charset="2"/>
              </a:rPr>
              <a:t> 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{B</a:t>
            </a:r>
            <a:r>
              <a:rPr lang="en-US" sz="2800" baseline="-25000" dirty="0" smtClean="0">
                <a:solidFill>
                  <a:srgbClr val="C0504D"/>
                </a:solidFill>
                <a:latin typeface="+mj-lt"/>
              </a:rPr>
              <a:t>1</a:t>
            </a:r>
            <a:r>
              <a:rPr lang="en-US" sz="2800" dirty="0">
                <a:solidFill>
                  <a:srgbClr val="C0504D"/>
                </a:solidFill>
                <a:latin typeface="+mj-lt"/>
              </a:rPr>
              <a:t>, ..., </a:t>
            </a:r>
            <a:r>
              <a:rPr lang="en-US" sz="2800" dirty="0" err="1" smtClean="0">
                <a:solidFill>
                  <a:srgbClr val="C0504D"/>
                </a:solidFill>
                <a:latin typeface="+mj-lt"/>
              </a:rPr>
              <a:t>B</a:t>
            </a:r>
            <a:r>
              <a:rPr lang="en-US" sz="2800" baseline="-25000" dirty="0" err="1" smtClean="0">
                <a:solidFill>
                  <a:srgbClr val="C0504D"/>
                </a:solidFill>
                <a:latin typeface="+mj-lt"/>
              </a:rPr>
              <a:t>m</a:t>
            </a:r>
            <a:r>
              <a:rPr lang="en-US" sz="2800" dirty="0" smtClean="0">
                <a:solidFill>
                  <a:srgbClr val="C0504D"/>
                </a:solidFill>
                <a:latin typeface="+mj-lt"/>
              </a:rPr>
              <a:t>}</a:t>
            </a:r>
            <a:r>
              <a:rPr lang="en-US" sz="2800" baseline="-25000" dirty="0" smtClean="0">
                <a:solidFill>
                  <a:prstClr val="black"/>
                </a:solidFill>
                <a:latin typeface="+mj-lt"/>
              </a:rPr>
              <a:t> </a:t>
            </a:r>
            <a:endParaRPr lang="en-US" sz="2800" dirty="0">
              <a:solidFill>
                <a:srgbClr val="C0504D"/>
              </a:solidFill>
              <a:latin typeface="+mj-lt"/>
            </a:endParaRPr>
          </a:p>
          <a:p>
            <a:pPr eaLnBrk="0" hangingPunct="0"/>
            <a:r>
              <a:rPr lang="en-US" sz="2800" dirty="0">
                <a:solidFill>
                  <a:prstClr val="black"/>
                </a:solidFill>
                <a:latin typeface="+mj-lt"/>
              </a:rPr>
              <a:t>Then the decomposition is lossless</a:t>
            </a: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3225612" y="1693915"/>
            <a:ext cx="5728928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,...,B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 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1941183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,B</a:t>
            </a:r>
            <a:r>
              <a:rPr lang="en-US" sz="2400" baseline="-25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m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0" name="Rectangle 6"/>
          <p:cNvSpPr>
            <a:spLocks noChangeArrowheads="1"/>
          </p:cNvSpPr>
          <p:nvPr/>
        </p:nvSpPr>
        <p:spPr bwMode="auto">
          <a:xfrm>
            <a:off x="6408117" y="3037620"/>
            <a:ext cx="4148893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R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2</a:t>
            </a:r>
            <a:r>
              <a:rPr lang="en-US" sz="24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(A</a:t>
            </a:r>
            <a:r>
              <a:rPr lang="en-US" sz="2400" baseline="-2500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,...,A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n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,C</a:t>
            </a:r>
            <a:r>
              <a:rPr lang="en-US" sz="2400" baseline="-250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1</a:t>
            </a:r>
            <a:r>
              <a:rPr lang="en-US" sz="240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,...,</a:t>
            </a:r>
            <a:r>
              <a:rPr lang="en-US" sz="24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C</a:t>
            </a:r>
            <a:r>
              <a:rPr lang="en-US" sz="2400" baseline="-25000" dirty="0" err="1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p</a:t>
            </a:r>
            <a:r>
              <a:rPr lang="en-US" sz="24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</p:txBody>
      </p:sp>
      <p:sp>
        <p:nvSpPr>
          <p:cNvPr id="21" name="Line 7"/>
          <p:cNvSpPr>
            <a:spLocks noChangeShapeType="1"/>
          </p:cNvSpPr>
          <p:nvPr/>
        </p:nvSpPr>
        <p:spPr bwMode="auto">
          <a:xfrm flipH="1">
            <a:off x="3595960" y="2281544"/>
            <a:ext cx="1366684" cy="696429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6555470" y="2251719"/>
            <a:ext cx="1288025" cy="75607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898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2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90B649-7A93-A340-958D-4CBCC7BA2110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02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Problem with BCNF</a:t>
            </a:r>
          </a:p>
        </p:txBody>
      </p:sp>
      <p:sp>
        <p:nvSpPr>
          <p:cNvPr id="202768" name="Text Box 16"/>
          <p:cNvSpPr txBox="1">
            <a:spLocks noChangeArrowheads="1"/>
          </p:cNvSpPr>
          <p:nvPr/>
        </p:nvSpPr>
        <p:spPr bwMode="auto">
          <a:xfrm>
            <a:off x="6828504" y="1600200"/>
            <a:ext cx="5134739" cy="830997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  <a:t/>
            </a:r>
            <a:b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4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400" dirty="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{Unit}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69" name="Text Box 17"/>
          <p:cNvSpPr txBox="1">
            <a:spLocks noChangeArrowheads="1"/>
          </p:cNvSpPr>
          <p:nvPr/>
        </p:nvSpPr>
        <p:spPr bwMode="auto">
          <a:xfrm>
            <a:off x="6976161" y="3225722"/>
            <a:ext cx="483942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800" dirty="0" smtClean="0">
                <a:latin typeface="+mj-lt"/>
              </a:rPr>
              <a:t>We do a BCNF decomposition on a “bad” FD:</a:t>
            </a:r>
          </a:p>
          <a:p>
            <a:pPr eaLnBrk="0" hangingPunct="0"/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</a:t>
            </a:r>
            <a:r>
              <a:rPr lang="en-US" sz="2400" baseline="300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+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Symbol" charset="2"/>
              </a:rPr>
              <a:t>=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</a:t>
            </a:r>
            <a:r>
              <a:rPr lang="en-US" sz="24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4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202771" name="Text Box 19"/>
          <p:cNvSpPr txBox="1">
            <a:spLocks noChangeArrowheads="1"/>
          </p:cNvSpPr>
          <p:nvPr/>
        </p:nvSpPr>
        <p:spPr bwMode="auto">
          <a:xfrm>
            <a:off x="1631989" y="5802352"/>
            <a:ext cx="8928022" cy="55399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dirty="0">
                <a:solidFill>
                  <a:prstClr val="black"/>
                </a:solidFill>
                <a:latin typeface="+mj-lt"/>
              </a:rPr>
              <a:t>We lose the 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FD </a:t>
            </a:r>
            <a:r>
              <a:rPr lang="en-US" sz="28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{</a:t>
            </a:r>
            <a:r>
              <a:rPr lang="en-US" sz="2800" dirty="0" err="1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Company,Product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} </a:t>
            </a:r>
            <a:r>
              <a:rPr lang="en-US" sz="2800" dirty="0">
                <a:latin typeface="Menlo" charset="0"/>
                <a:ea typeface="Menlo" charset="0"/>
                <a:cs typeface="Menlo" charset="0"/>
                <a:sym typeface="Wingdings" charset="2"/>
              </a:rPr>
              <a:t></a:t>
            </a:r>
            <a:r>
              <a:rPr lang="en-US" sz="2800" dirty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 </a:t>
            </a:r>
            <a:r>
              <a:rPr lang="en-US" sz="2800" dirty="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  <a:sym typeface="Wingdings" charset="2"/>
              </a:rPr>
              <a:t>{Unit}</a:t>
            </a:r>
            <a:r>
              <a:rPr lang="en-US" sz="3000" dirty="0" smtClean="0">
                <a:solidFill>
                  <a:prstClr val="black"/>
                </a:solidFill>
                <a:latin typeface="+mj-lt"/>
              </a:rPr>
              <a:t>!!</a:t>
            </a:r>
            <a:endParaRPr lang="en-US" sz="3000" dirty="0">
              <a:solidFill>
                <a:prstClr val="black"/>
              </a:solidFill>
              <a:latin typeface="+mj-lt"/>
            </a:endParaRPr>
          </a:p>
        </p:txBody>
      </p:sp>
      <p:graphicFrame>
        <p:nvGraphicFramePr>
          <p:cNvPr id="202786" name="Group 34"/>
          <p:cNvGraphicFramePr>
            <a:graphicFrameLocks noGrp="1"/>
          </p:cNvGraphicFramePr>
          <p:nvPr>
            <p:extLst/>
          </p:nvPr>
        </p:nvGraphicFramePr>
        <p:xfrm>
          <a:off x="1442884" y="1613245"/>
          <a:ext cx="3962400" cy="934272"/>
        </p:xfrm>
        <a:graphic>
          <a:graphicData uri="http://schemas.openxmlformats.org/drawingml/2006/table">
            <a:tbl>
              <a:tblPr/>
              <a:tblGrid>
                <a:gridCol w="1007806"/>
                <a:gridCol w="1633794"/>
                <a:gridCol w="1320800"/>
              </a:tblGrid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671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2" name="Group 50"/>
          <p:cNvGraphicFramePr>
            <a:graphicFrameLocks noGrp="1"/>
          </p:cNvGraphicFramePr>
          <p:nvPr>
            <p:extLst/>
          </p:nvPr>
        </p:nvGraphicFramePr>
        <p:xfrm>
          <a:off x="462116" y="3529424"/>
          <a:ext cx="2647336" cy="915170"/>
        </p:xfrm>
        <a:graphic>
          <a:graphicData uri="http://schemas.openxmlformats.org/drawingml/2006/table">
            <a:tbl>
              <a:tblPr/>
              <a:tblGrid>
                <a:gridCol w="1103671"/>
                <a:gridCol w="1543665"/>
              </a:tblGrid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sng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Company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75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02804" name="Group 52"/>
          <p:cNvGraphicFramePr>
            <a:graphicFrameLocks noGrp="1"/>
          </p:cNvGraphicFramePr>
          <p:nvPr>
            <p:extLst/>
          </p:nvPr>
        </p:nvGraphicFramePr>
        <p:xfrm>
          <a:off x="3874550" y="3490544"/>
          <a:ext cx="2604268" cy="954050"/>
        </p:xfrm>
        <a:graphic>
          <a:graphicData uri="http://schemas.openxmlformats.org/drawingml/2006/table">
            <a:tbl>
              <a:tblPr/>
              <a:tblGrid>
                <a:gridCol w="1302134"/>
                <a:gridCol w="1302134"/>
              </a:tblGrid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Product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7702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…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" name="Group 66"/>
          <p:cNvGrpSpPr>
            <a:grpSpLocks/>
          </p:cNvGrpSpPr>
          <p:nvPr/>
        </p:nvGrpSpPr>
        <p:grpSpPr bwMode="auto">
          <a:xfrm>
            <a:off x="1671484" y="2698402"/>
            <a:ext cx="3810000" cy="685800"/>
            <a:chOff x="672" y="1920"/>
            <a:chExt cx="2400" cy="432"/>
          </a:xfrm>
        </p:grpSpPr>
        <p:sp>
          <p:nvSpPr>
            <p:cNvPr id="202816" name="Line 64"/>
            <p:cNvSpPr>
              <a:spLocks noChangeShapeType="1"/>
            </p:cNvSpPr>
            <p:nvPr/>
          </p:nvSpPr>
          <p:spPr bwMode="auto">
            <a:xfrm flipH="1">
              <a:off x="672" y="1920"/>
              <a:ext cx="144" cy="4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202817" name="Line 65"/>
            <p:cNvSpPr>
              <a:spLocks noChangeShapeType="1"/>
            </p:cNvSpPr>
            <p:nvPr/>
          </p:nvSpPr>
          <p:spPr bwMode="auto">
            <a:xfrm>
              <a:off x="2688" y="1920"/>
              <a:ext cx="384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202819" name="Text Box 67"/>
          <p:cNvSpPr txBox="1">
            <a:spLocks noChangeArrowheads="1"/>
          </p:cNvSpPr>
          <p:nvPr/>
        </p:nvSpPr>
        <p:spPr bwMode="auto">
          <a:xfrm>
            <a:off x="462116" y="4766779"/>
            <a:ext cx="3647152" cy="46166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{Unit} </a:t>
            </a:r>
            <a:r>
              <a:rPr lang="en-US" sz="2400" smtClean="0">
                <a:solidFill>
                  <a:prstClr val="black"/>
                </a:solidFill>
                <a:latin typeface="Menlo" charset="0"/>
                <a:ea typeface="Menlo" charset="0"/>
                <a:cs typeface="Menlo" charset="0"/>
                <a:sym typeface="Wingdings"/>
              </a:rPr>
              <a:t></a:t>
            </a:r>
            <a:r>
              <a:rPr lang="en-US" sz="2400" smtClean="0">
                <a:solidFill>
                  <a:srgbClr val="C0504D"/>
                </a:solidFill>
                <a:latin typeface="Menlo" charset="0"/>
                <a:ea typeface="Menlo" charset="0"/>
                <a:cs typeface="Menlo" charset="0"/>
              </a:rPr>
              <a:t> {Company}</a:t>
            </a:r>
            <a:endParaRPr lang="en-US" sz="2400" dirty="0">
              <a:solidFill>
                <a:srgbClr val="C0504D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8" name="Rectangle 17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1364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69" grpId="0" autoUpdateAnimBg="0"/>
      <p:bldP spid="202771" grpId="0" animBg="1" autoUpdateAnimBg="0"/>
      <p:bldP spid="202819" grpId="0" animBg="1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Value Dependencies (MVDs)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1788"/>
            <a:ext cx="3380797" cy="50731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59427" y="1690688"/>
            <a:ext cx="9074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Many of </a:t>
            </a:r>
            <a:r>
              <a:rPr lang="en-US" sz="3600" smtClean="0"/>
              <a:t>you asked, “what do these mean in real life?”</a:t>
            </a:r>
            <a:endParaRPr lang="en-US" sz="360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8" name="Cloud Callout 7"/>
          <p:cNvSpPr/>
          <p:nvPr/>
        </p:nvSpPr>
        <p:spPr>
          <a:xfrm>
            <a:off x="4125432" y="3199420"/>
            <a:ext cx="6422066" cy="2595324"/>
          </a:xfrm>
          <a:prstGeom prst="cloudCallout">
            <a:avLst>
              <a:gd name="adj1" fmla="val -60335"/>
              <a:gd name="adj2" fmla="val -53653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i="1" dirty="0" smtClean="0"/>
              <a:t>Grad student CA thinks: </a:t>
            </a:r>
            <a:r>
              <a:rPr lang="en-US" sz="2800" dirty="0" smtClean="0"/>
              <a:t>“Hmm… what is real life??  Watching a movie over the weekend?”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90498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Are there any functional dependencies that might hold here? </a:t>
            </a:r>
            <a:endParaRPr lang="en-US" sz="28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13366" y="6042187"/>
            <a:ext cx="9165267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+mj-lt"/>
              </a:rPr>
              <a:t>And yet it seems like there is some pattern / dependency…</a:t>
            </a:r>
            <a:endParaRPr lang="en-US" sz="2800" dirty="0"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55172" y="3838737"/>
            <a:ext cx="9492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No…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708560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0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  <a:endParaRPr lang="en-US" sz="2800" dirty="0">
              <a:latin typeface="+mj-lt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70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96484-5FE9-4B9D-AD26-033FE1A8F5C0}" type="slidenum">
              <a:rPr lang="en-US"/>
              <a:pPr/>
              <a:t>7</a:t>
            </a:fld>
            <a:endParaRPr lang="en-US"/>
          </a:p>
        </p:txBody>
      </p:sp>
      <p:sp>
        <p:nvSpPr>
          <p:cNvPr id="156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905000" y="304800"/>
            <a:ext cx="8229600" cy="1143000"/>
          </a:xfrm>
        </p:spPr>
        <p:txBody>
          <a:bodyPr/>
          <a:lstStyle/>
          <a:p>
            <a:r>
              <a:rPr lang="en-US" dirty="0"/>
              <a:t>Joins</a:t>
            </a:r>
          </a:p>
        </p:txBody>
      </p:sp>
      <p:graphicFrame>
        <p:nvGraphicFramePr>
          <p:cNvPr id="156742" name="Group 70"/>
          <p:cNvGraphicFramePr>
            <a:graphicFrameLocks noGrp="1"/>
          </p:cNvGraphicFramePr>
          <p:nvPr>
            <p:extLst/>
          </p:nvPr>
        </p:nvGraphicFramePr>
        <p:xfrm>
          <a:off x="1524000" y="1708151"/>
          <a:ext cx="5029200" cy="2456793"/>
        </p:xfrm>
        <a:graphic>
          <a:graphicData uri="http://schemas.openxmlformats.org/drawingml/2006/table">
            <a:tbl>
              <a:tblPr/>
              <a:tblGrid>
                <a:gridCol w="1600200"/>
                <a:gridCol w="762000"/>
                <a:gridCol w="1524000"/>
                <a:gridCol w="1143000"/>
              </a:tblGrid>
              <a:tr h="3788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Manuf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91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Powergizmo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Gadgets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Photography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895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MultiTouch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$203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Household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08" name="Text Box 36"/>
          <p:cNvSpPr txBox="1">
            <a:spLocks noChangeArrowheads="1"/>
          </p:cNvSpPr>
          <p:nvPr/>
        </p:nvSpPr>
        <p:spPr bwMode="auto">
          <a:xfrm>
            <a:off x="1524000" y="1244478"/>
            <a:ext cx="116495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Product</a:t>
            </a:r>
          </a:p>
        </p:txBody>
      </p:sp>
      <p:sp>
        <p:nvSpPr>
          <p:cNvPr id="156709" name="Text Box 37"/>
          <p:cNvSpPr txBox="1">
            <a:spLocks noChangeArrowheads="1"/>
          </p:cNvSpPr>
          <p:nvPr/>
        </p:nvSpPr>
        <p:spPr bwMode="auto">
          <a:xfrm>
            <a:off x="9347067" y="1489841"/>
            <a:ext cx="136447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Company</a:t>
            </a:r>
          </a:p>
        </p:txBody>
      </p:sp>
      <p:graphicFrame>
        <p:nvGraphicFramePr>
          <p:cNvPr id="156743" name="Group 71"/>
          <p:cNvGraphicFramePr>
            <a:graphicFrameLocks noGrp="1"/>
          </p:cNvGraphicFramePr>
          <p:nvPr>
            <p:extLst/>
          </p:nvPr>
        </p:nvGraphicFramePr>
        <p:xfrm>
          <a:off x="6858000" y="1936751"/>
          <a:ext cx="3810000" cy="1845129"/>
        </p:xfrm>
        <a:graphic>
          <a:graphicData uri="http://schemas.openxmlformats.org/drawingml/2006/table">
            <a:tbl>
              <a:tblPr/>
              <a:tblGrid>
                <a:gridCol w="1371600"/>
                <a:gridCol w="914400"/>
                <a:gridCol w="1524000"/>
              </a:tblGrid>
              <a:tr h="44087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Cname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accent2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Stock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Country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GWorks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25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USA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Canon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65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46264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Hitachi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15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Japan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56785" name="Group 113"/>
          <p:cNvGraphicFramePr>
            <a:graphicFrameLocks noGrp="1"/>
          </p:cNvGraphicFramePr>
          <p:nvPr>
            <p:extLst/>
          </p:nvPr>
        </p:nvGraphicFramePr>
        <p:xfrm>
          <a:off x="6858000" y="5441950"/>
          <a:ext cx="3810000" cy="914400"/>
        </p:xfrm>
        <a:graphic>
          <a:graphicData uri="http://schemas.openxmlformats.org/drawingml/2006/table">
            <a:tbl>
              <a:tblPr/>
              <a:tblGrid>
                <a:gridCol w="2171700"/>
                <a:gridCol w="1638300"/>
              </a:tblGrid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PName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accent2"/>
                          </a:solidFill>
                          <a:effectLst/>
                          <a:latin typeface="Times New Roman" charset="0"/>
                        </a:rPr>
                        <a:t>Price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25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SingleTouch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</a:rPr>
                        <a:t>$149.99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56786" name="AutoShape 114"/>
          <p:cNvSpPr>
            <a:spLocks noChangeArrowheads="1"/>
          </p:cNvSpPr>
          <p:nvPr/>
        </p:nvSpPr>
        <p:spPr bwMode="auto">
          <a:xfrm>
            <a:off x="8559282" y="4146550"/>
            <a:ext cx="366960" cy="458629"/>
          </a:xfrm>
          <a:prstGeom prst="downArrow">
            <a:avLst>
              <a:gd name="adj1" fmla="val 50000"/>
              <a:gd name="adj2" fmla="val 5024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20" name="Elbow Connector 19"/>
          <p:cNvCxnSpPr/>
          <p:nvPr/>
        </p:nvCxnSpPr>
        <p:spPr>
          <a:xfrm rot="16200000" flipH="1">
            <a:off x="6515100" y="2279650"/>
            <a:ext cx="381000" cy="3048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/>
          <p:cNvCxnSpPr/>
          <p:nvPr/>
        </p:nvCxnSpPr>
        <p:spPr>
          <a:xfrm flipV="1">
            <a:off x="6553200" y="26225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553200" y="3155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flipV="1">
            <a:off x="6553200" y="3536950"/>
            <a:ext cx="304800" cy="152400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3124200" y="30035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9525000" y="2774950"/>
            <a:ext cx="838200" cy="114300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5"/>
          <p:cNvSpPr>
            <a:spLocks noChangeArrowheads="1"/>
          </p:cNvSpPr>
          <p:nvPr/>
        </p:nvSpPr>
        <p:spPr bwMode="auto">
          <a:xfrm>
            <a:off x="1524000" y="4725134"/>
            <a:ext cx="4493538" cy="163121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PName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Price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Product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 Company</a:t>
            </a:r>
            <a:br>
              <a:rPr lang="en-US" sz="2000" dirty="0"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Manufacturer = </a:t>
            </a:r>
            <a:r>
              <a:rPr lang="en-US" sz="2000" dirty="0" err="1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CName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Country=‘Japan’</a:t>
            </a:r>
            <a:b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</a:b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       </a:t>
            </a:r>
            <a:r>
              <a:rPr lang="en-US" sz="2000" dirty="0" smtClean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>
                <a:solidFill>
                  <a:schemeClr val="tx2"/>
                </a:solidFill>
                <a:latin typeface="Menlo" charset="0"/>
                <a:ea typeface="Menlo" charset="0"/>
                <a:cs typeface="Menlo" charset="0"/>
              </a:rPr>
              <a:t>Price &lt;= 200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5" name="Rectangle 2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0980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6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56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786" grpId="0" animBg="1"/>
      <p:bldP spid="30" grpId="0" animBg="1"/>
      <p:bldP spid="3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6885904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39186"/>
                <a:gridCol w="4093535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8155172" y="1573730"/>
            <a:ext cx="3381154" cy="397031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a given movie theatre…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Given a set of movies and snacks…</a:t>
            </a:r>
          </a:p>
          <a:p>
            <a:endParaRPr lang="en-US" sz="2800" dirty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Any movie / snack combination is possible!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38200" y="2077350"/>
            <a:ext cx="1107558" cy="2430855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410796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2458376" y="3452361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410796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6518172" y="3466812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036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794122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38499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6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417768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ectangle 25"/>
          <p:cNvSpPr/>
          <p:nvPr/>
        </p:nvSpPr>
        <p:spPr>
          <a:xfrm>
            <a:off x="8038214" y="1512862"/>
            <a:ext cx="3691670" cy="224676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81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267765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21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48320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More formally, we write </a:t>
            </a:r>
            <a:r>
              <a:rPr lang="en-US" sz="2800" b="1" dirty="0" smtClean="0">
                <a:latin typeface="+mj-lt"/>
              </a:rPr>
              <a:t>{A} ↠ {B} </a:t>
            </a:r>
            <a:r>
              <a:rPr lang="en-US" sz="2800" dirty="0" smtClean="0">
                <a:latin typeface="+mj-lt"/>
              </a:rPr>
              <a:t>if for any tuples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,t</a:t>
            </a:r>
            <a:r>
              <a:rPr lang="en-US" sz="2800" baseline="-25000" dirty="0" smtClean="0">
                <a:latin typeface="+mj-lt"/>
              </a:rPr>
              <a:t>2 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r>
              <a:rPr lang="en-US" sz="2800" dirty="0" smtClean="0">
                <a:latin typeface="+mj-lt"/>
              </a:rPr>
              <a:t>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2</a:t>
            </a:r>
            <a:r>
              <a:rPr lang="en-US" sz="2800" dirty="0" smtClean="0">
                <a:latin typeface="+mj-lt"/>
              </a:rPr>
              <a:t>[A] there is a tuple 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 err="1" smtClean="0">
                <a:latin typeface="+mj-lt"/>
              </a:rPr>
              <a:t>s.t.</a:t>
            </a:r>
            <a:endParaRPr lang="en-US" sz="2800" dirty="0" smtClean="0">
              <a:latin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[A]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[A]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+mj-lt"/>
              </a:rPr>
              <a:t>t</a:t>
            </a:r>
            <a:r>
              <a:rPr lang="en-US" sz="2800" baseline="-25000" dirty="0" smtClean="0">
                <a:latin typeface="+mj-lt"/>
              </a:rPr>
              <a:t>3</a:t>
            </a:r>
            <a:r>
              <a:rPr lang="en-US" sz="2800" dirty="0" smtClean="0">
                <a:latin typeface="+mj-lt"/>
              </a:rPr>
              <a:t>[B] = t</a:t>
            </a:r>
            <a:r>
              <a:rPr lang="en-US" sz="2800" baseline="-25000" dirty="0" smtClean="0">
                <a:latin typeface="+mj-lt"/>
              </a:rPr>
              <a:t>1</a:t>
            </a:r>
            <a:r>
              <a:rPr lang="en-US" sz="2800" dirty="0" smtClean="0">
                <a:latin typeface="+mj-lt"/>
              </a:rPr>
              <a:t>[B]</a:t>
            </a:r>
            <a:r>
              <a:rPr lang="en-US" sz="2800" baseline="-25000" dirty="0" smtClean="0">
                <a:latin typeface="+mj-lt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latin typeface="+mj-lt"/>
              </a:rPr>
              <a:t>and t</a:t>
            </a:r>
            <a:r>
              <a:rPr lang="en-US" sz="2800" baseline="-25000" dirty="0">
                <a:latin typeface="+mj-lt"/>
              </a:rPr>
              <a:t>3</a:t>
            </a:r>
            <a:r>
              <a:rPr lang="en-US" sz="2800" dirty="0">
                <a:latin typeface="+mj-lt"/>
              </a:rPr>
              <a:t>[R\B] = t</a:t>
            </a:r>
            <a:r>
              <a:rPr lang="en-US" sz="2800" baseline="-25000" dirty="0">
                <a:latin typeface="+mj-lt"/>
              </a:rPr>
              <a:t>2</a:t>
            </a:r>
            <a:r>
              <a:rPr lang="en-US" sz="2800" dirty="0">
                <a:latin typeface="+mj-lt"/>
              </a:rPr>
              <a:t>[R\B]</a:t>
            </a:r>
          </a:p>
          <a:p>
            <a:endParaRPr lang="en-US" sz="2800" dirty="0" smtClean="0">
              <a:latin typeface="+mj-lt"/>
            </a:endParaRPr>
          </a:p>
          <a:p>
            <a:r>
              <a:rPr lang="en-US" sz="2800" dirty="0" smtClean="0">
                <a:latin typeface="+mj-lt"/>
              </a:rPr>
              <a:t>Where </a:t>
            </a:r>
            <a:r>
              <a:rPr lang="en-US" sz="2800" dirty="0">
                <a:latin typeface="+mj-lt"/>
              </a:rPr>
              <a:t>R\B is “R minus B” i.e. the attributes of R not in B</a:t>
            </a:r>
            <a:r>
              <a:rPr lang="en-US" sz="2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.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2830958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146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35394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Note this also works!</a:t>
            </a:r>
            <a:endParaRPr lang="en-US" sz="2800" dirty="0" smtClean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r>
              <a:rPr lang="en-US" sz="2800" dirty="0" smtClean="0">
                <a:latin typeface="+mj-lt"/>
              </a:rPr>
              <a:t>Remember, an MVD holds over </a:t>
            </a:r>
            <a:r>
              <a:rPr lang="en-US" sz="2800" i="1" dirty="0" smtClean="0">
                <a:latin typeface="+mj-lt"/>
              </a:rPr>
              <a:t>a relation or an instance</a:t>
            </a:r>
            <a:r>
              <a:rPr lang="en-US" sz="2800" dirty="0" smtClean="0">
                <a:latin typeface="+mj-lt"/>
              </a:rPr>
              <a:t>, so </a:t>
            </a:r>
            <a:r>
              <a:rPr lang="en-US" sz="2800" dirty="0" err="1" smtClean="0">
                <a:latin typeface="+mj-lt"/>
              </a:rPr>
              <a:t>defn</a:t>
            </a:r>
            <a:r>
              <a:rPr lang="en-US" sz="2800" dirty="0" smtClean="0">
                <a:latin typeface="+mj-lt"/>
              </a:rPr>
              <a:t>. must hold for every applicable pair…</a:t>
            </a:r>
            <a:endParaRPr lang="en-US" sz="28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  <a:p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6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MVDs: Movie Theatre Example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485953"/>
              </p:ext>
            </p:extLst>
          </p:nvPr>
        </p:nvGraphicFramePr>
        <p:xfrm>
          <a:off x="838200" y="1573730"/>
          <a:ext cx="6966098" cy="42599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979428"/>
                <a:gridCol w="3753293"/>
                <a:gridCol w="1233377"/>
              </a:tblGrid>
              <a:tr h="481814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Movie_</a:t>
                      </a:r>
                      <a:r>
                        <a:rPr lang="en-US" baseline="0" dirty="0" err="1" smtClean="0"/>
                        <a:t>theater</a:t>
                      </a:r>
                      <a:r>
                        <a:rPr lang="en-US" baseline="0" dirty="0" smtClean="0"/>
                        <a:t> (A)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film_name</a:t>
                      </a:r>
                      <a:r>
                        <a:rPr lang="en-US" dirty="0" smtClean="0"/>
                        <a:t> (B)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Snack (C)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</a:t>
                      </a:r>
                      <a:r>
                        <a:rPr lang="en-US" baseline="0" dirty="0" smtClean="0"/>
                        <a:t>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Trek: The Wrath of Kahn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</a:t>
                      </a:r>
                      <a:r>
                        <a:rPr lang="en-US" baseline="0" dirty="0" smtClean="0"/>
                        <a:t> Concatenated &amp; Extended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Kale Chips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Lord of the Rings: Concatenated &amp; Extended</a:t>
                      </a:r>
                      <a:r>
                        <a:rPr lang="en-US" baseline="0" dirty="0" smtClean="0"/>
                        <a:t> Edition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Burrito</a:t>
                      </a:r>
                      <a:endParaRPr lang="en-US" dirty="0"/>
                    </a:p>
                  </a:txBody>
                  <a:tcPr/>
                </a:tc>
              </a:tr>
              <a:tr h="682481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 The </a:t>
                      </a:r>
                      <a:r>
                        <a:rPr lang="en-US" dirty="0" err="1" smtClean="0"/>
                        <a:t>Boba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err="1" smtClean="0"/>
                        <a:t>Fett</a:t>
                      </a:r>
                      <a:r>
                        <a:rPr lang="en-US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Ramen</a:t>
                      </a:r>
                      <a:endParaRPr lang="en-US" dirty="0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Rains 218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Star Wars:</a:t>
                      </a:r>
                      <a:r>
                        <a:rPr lang="en-US" baseline="0" dirty="0" smtClean="0"/>
                        <a:t> The </a:t>
                      </a:r>
                      <a:r>
                        <a:rPr lang="en-US" baseline="0" dirty="0" err="1" smtClean="0"/>
                        <a:t>Boba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Fett</a:t>
                      </a:r>
                      <a:r>
                        <a:rPr lang="en-US" baseline="0" dirty="0" smtClean="0"/>
                        <a:t> Prequel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Plain Pasta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Rounded Rectangle 8"/>
          <p:cNvSpPr/>
          <p:nvPr/>
        </p:nvSpPr>
        <p:spPr>
          <a:xfrm>
            <a:off x="838200" y="2077351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6518172" y="2077351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2458376" y="2077350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2458376" y="4132630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6518172" y="4140067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8038214" y="1512862"/>
            <a:ext cx="3691670" cy="18158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+mj-lt"/>
              </a:rPr>
              <a:t>This expresses a sort of dependency (= data redundancy) that we </a:t>
            </a:r>
            <a:r>
              <a:rPr lang="en-US" sz="2800" i="1" dirty="0" smtClean="0">
                <a:latin typeface="+mj-lt"/>
              </a:rPr>
              <a:t>can’t</a:t>
            </a:r>
            <a:r>
              <a:rPr lang="en-US" sz="2800" dirty="0" smtClean="0">
                <a:latin typeface="+mj-lt"/>
              </a:rPr>
              <a:t> express </a:t>
            </a:r>
            <a:r>
              <a:rPr lang="en-US" sz="2800" smtClean="0">
                <a:latin typeface="+mj-lt"/>
              </a:rPr>
              <a:t>with FDs</a:t>
            </a:r>
            <a:endParaRPr lang="en-US" sz="2800" dirty="0" smtClean="0">
              <a:latin typeface="+mj-lt"/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838200" y="4132630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60456" y="2076157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60456" y="4115163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460456" y="3425411"/>
            <a:ext cx="377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  <a:latin typeface="Calibri"/>
              </a:rPr>
              <a:t>t</a:t>
            </a:r>
            <a:r>
              <a:rPr lang="en-US" baseline="-25000" dirty="0">
                <a:solidFill>
                  <a:prstClr val="black"/>
                </a:solidFill>
                <a:latin typeface="Calibri"/>
              </a:rPr>
              <a:t>3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838200" y="3426605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2458376" y="3478825"/>
            <a:ext cx="3825880" cy="566746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518171" y="3434966"/>
            <a:ext cx="1201065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458376" y="2715224"/>
            <a:ext cx="3825880" cy="368138"/>
          </a:xfrm>
          <a:prstGeom prst="roundRect">
            <a:avLst/>
          </a:prstGeom>
          <a:solidFill>
            <a:schemeClr val="accent2">
              <a:alpha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6518172" y="2750606"/>
            <a:ext cx="1201065" cy="368138"/>
          </a:xfrm>
          <a:prstGeom prst="roundRect">
            <a:avLst/>
          </a:prstGeom>
          <a:solidFill>
            <a:srgbClr val="00B050">
              <a:alpha val="4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838200" y="2736853"/>
            <a:ext cx="1107558" cy="368138"/>
          </a:xfrm>
          <a:prstGeom prst="round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8038214" y="4299829"/>
            <a:ext cx="3691670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+mj-lt"/>
              </a:rPr>
              <a:t>*</a:t>
            </a:r>
            <a:r>
              <a:rPr lang="en-US" sz="2400" i="1" dirty="0" smtClean="0">
                <a:latin typeface="+mj-lt"/>
              </a:rPr>
              <a:t>Actually, it expresses </a:t>
            </a:r>
            <a:r>
              <a:rPr lang="en-US" sz="2400" i="1" u="sng" dirty="0" smtClean="0">
                <a:latin typeface="+mj-lt"/>
              </a:rPr>
              <a:t>conditional independence</a:t>
            </a:r>
            <a:r>
              <a:rPr lang="en-US" sz="2400" i="1" dirty="0" smtClean="0">
                <a:latin typeface="+mj-lt"/>
              </a:rPr>
              <a:t> (between film and snack given </a:t>
            </a:r>
            <a:r>
              <a:rPr lang="en-US" sz="2400" i="1" smtClean="0">
                <a:latin typeface="+mj-lt"/>
              </a:rPr>
              <a:t>movie theatre)!</a:t>
            </a:r>
            <a:endParaRPr lang="en-US" sz="24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8132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MVDs…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7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38200" y="1690688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Think you can’t understand them?</a:t>
            </a:r>
            <a:endParaRPr lang="en-US" sz="3600" dirty="0"/>
          </a:p>
        </p:txBody>
      </p:sp>
      <p:sp>
        <p:nvSpPr>
          <p:cNvPr id="22" name="TextBox 21"/>
          <p:cNvSpPr txBox="1"/>
          <p:nvPr/>
        </p:nvSpPr>
        <p:spPr>
          <a:xfrm>
            <a:off x="838200" y="3402530"/>
            <a:ext cx="9074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YES YOU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364" y="2454344"/>
            <a:ext cx="7272669" cy="402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73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Algebra, Declaratively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592305"/>
          </a:xfrm>
        </p:spPr>
        <p:txBody>
          <a:bodyPr/>
          <a:lstStyle/>
          <a:p>
            <a:r>
              <a:rPr lang="en-US" dirty="0" smtClean="0"/>
              <a:t>Matrix multiplication &amp; other operations = just </a:t>
            </a:r>
            <a:r>
              <a:rPr lang="en-US" b="1" dirty="0" smtClean="0"/>
              <a:t>joins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r>
              <a:rPr lang="en-US" dirty="0" smtClean="0"/>
              <a:t>The shift from </a:t>
            </a:r>
            <a:r>
              <a:rPr lang="en-US" b="1" dirty="0" smtClean="0"/>
              <a:t>procedural </a:t>
            </a:r>
            <a:r>
              <a:rPr lang="en-US" dirty="0" smtClean="0"/>
              <a:t>to </a:t>
            </a:r>
            <a:r>
              <a:rPr lang="en-US" b="1" dirty="0" smtClean="0"/>
              <a:t>declarative </a:t>
            </a:r>
            <a:r>
              <a:rPr lang="en-US" dirty="0" smtClean="0"/>
              <a:t>programming</a:t>
            </a:r>
          </a:p>
          <a:p>
            <a:endParaRPr lang="en-US" b="1" dirty="0" smtClean="0"/>
          </a:p>
          <a:p>
            <a:endParaRPr lang="en-US" b="1" dirty="0"/>
          </a:p>
        </p:txBody>
      </p:sp>
      <p:grpSp>
        <p:nvGrpSpPr>
          <p:cNvPr id="15" name="Group 14"/>
          <p:cNvGrpSpPr/>
          <p:nvPr/>
        </p:nvGrpSpPr>
        <p:grpSpPr>
          <a:xfrm>
            <a:off x="9427919" y="476435"/>
            <a:ext cx="2764081" cy="2941495"/>
            <a:chOff x="9427919" y="476435"/>
            <a:chExt cx="2764081" cy="294149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7919" y="476435"/>
              <a:ext cx="2764081" cy="2428506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TextBox 7"/>
                <p:cNvSpPr txBox="1"/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Para xmlns:m="http://schemas.openxmlformats.org/officeDocument/2006/math" xmlns="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𝐶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𝑖𝑗</m:t>
                            </m:r>
                          </m:sub>
                        </m:sSub>
                        <m:r>
                          <a:rPr lang="en-US" b="0" i="1" smtClean="0">
                            <a:latin typeface="Cambria Math" charset="0"/>
                          </a:rPr>
                          <m:t>=</m:t>
                        </m:r>
                        <m:sSubSup>
                          <m:sSubSupPr>
                            <m:ctrlP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∑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sup>
                        </m:sSubSup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</m:sub>
                        </m:sSub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𝐵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charset="0"/>
                              </a:rPr>
                              <m:t>𝑘</m:t>
                            </m:r>
                            <m:r>
                              <a:rPr lang="en-US" i="1">
                                <a:latin typeface="Cambria Math" charset="0"/>
                              </a:rPr>
                              <m:t>𝑗</m:t>
                            </m:r>
                          </m:sub>
                        </m:sSub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8" name="TextBox 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880666" y="3118617"/>
                  <a:ext cx="1858586" cy="299313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l="-984" t="-2041" b="-2857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16" name="Group 15"/>
          <p:cNvGrpSpPr/>
          <p:nvPr/>
        </p:nvGrpSpPr>
        <p:grpSpPr>
          <a:xfrm>
            <a:off x="356191" y="3969711"/>
            <a:ext cx="5442097" cy="2644661"/>
            <a:chOff x="356191" y="3969711"/>
            <a:chExt cx="5442097" cy="2644661"/>
          </a:xfrm>
        </p:grpSpPr>
        <p:sp>
          <p:nvSpPr>
            <p:cNvPr id="11" name="Rectangle 10"/>
            <p:cNvSpPr/>
            <p:nvPr/>
          </p:nvSpPr>
          <p:spPr>
            <a:xfrm>
              <a:off x="356191" y="3969711"/>
              <a:ext cx="5442097" cy="193899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C = [[0]*p 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range(n)]</a:t>
              </a:r>
            </a:p>
            <a:p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  <a:p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for 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in range(n):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for j in range(p):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for k in range(m):</a:t>
              </a:r>
            </a:p>
            <a:p>
              <a:r>
                <a:rPr lang="en-US" sz="2000" dirty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     C[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][j] += A[</a:t>
              </a:r>
              <a:r>
                <a:rPr lang="en-US" sz="2000" dirty="0" err="1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i</a:t>
              </a:r>
              <a:r>
                <a:rPr lang="en-US" sz="2000" dirty="0" smtClean="0">
                  <a:solidFill>
                    <a:schemeClr val="bg1"/>
                  </a:solidFill>
                  <a:latin typeface="Menlo" charset="0"/>
                  <a:ea typeface="Menlo" charset="0"/>
                  <a:cs typeface="Menlo" charset="0"/>
                </a:rPr>
                <a:t>][k] * B[k][j]</a:t>
              </a:r>
              <a:endParaRPr lang="en-US" sz="2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7577" y="6152707"/>
              <a:ext cx="50602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Proceed </a:t>
              </a:r>
              <a:r>
                <a:rPr lang="en-US" sz="2400" dirty="0" smtClean="0">
                  <a:latin typeface="+mj-lt"/>
                </a:rPr>
                <a:t>through a series of instructions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6094312" y="4277487"/>
            <a:ext cx="5811208" cy="2092881"/>
            <a:chOff x="6094312" y="4277487"/>
            <a:chExt cx="5811208" cy="2092881"/>
          </a:xfrm>
        </p:grpSpPr>
        <p:sp>
          <p:nvSpPr>
            <p:cNvPr id="9" name="Rectangle 3"/>
            <p:cNvSpPr>
              <a:spLocks noChangeArrowheads="1"/>
            </p:cNvSpPr>
            <p:nvPr/>
          </p:nvSpPr>
          <p:spPr bwMode="auto">
            <a:xfrm>
              <a:off x="6950317" y="4277487"/>
              <a:ext cx="4955203" cy="13234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>
              <a:outerShdw blurRad="508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SELECT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SUM(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*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B.x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)</a:t>
              </a: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FROM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A, B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WHERE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=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B.i</a:t>
              </a:r>
              <a:endParaRPr lang="en-US" sz="2000" dirty="0">
                <a:latin typeface="Menlo" charset="0"/>
                <a:ea typeface="Menlo" charset="0"/>
                <a:cs typeface="Menlo" charset="0"/>
              </a:endParaRPr>
            </a:p>
            <a:p>
              <a:pPr eaLnBrk="0" hangingPunct="0"/>
              <a:r>
                <a:rPr lang="en-US" sz="2000" dirty="0" smtClean="0">
                  <a:solidFill>
                    <a:schemeClr val="accent2"/>
                  </a:solidFill>
                  <a:latin typeface="Menlo" charset="0"/>
                  <a:ea typeface="Menlo" charset="0"/>
                  <a:cs typeface="Menlo" charset="0"/>
                </a:rPr>
                <a:t>GROUP BY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A.i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, </a:t>
              </a:r>
              <a:r>
                <a:rPr lang="en-US" sz="2000" dirty="0" err="1" smtClean="0">
                  <a:latin typeface="Menlo" charset="0"/>
                  <a:ea typeface="Menlo" charset="0"/>
                  <a:cs typeface="Menlo" charset="0"/>
                </a:rPr>
                <a:t>B.j</a:t>
              </a:r>
              <a:r>
                <a:rPr lang="en-US" sz="2000" dirty="0" smtClean="0">
                  <a:latin typeface="Menlo" charset="0"/>
                  <a:ea typeface="Menlo" charset="0"/>
                  <a:cs typeface="Menlo" charset="0"/>
                </a:rPr>
                <a:t>;</a:t>
              </a:r>
              <a:endPara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endParaRP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6094312" y="4712378"/>
              <a:ext cx="559981" cy="45365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596679" y="5908703"/>
              <a:ext cx="366247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smtClean="0">
                  <a:latin typeface="+mj-lt"/>
                </a:rPr>
                <a:t>Declare </a:t>
              </a:r>
              <a:r>
                <a:rPr lang="en-US" sz="2400" smtClean="0">
                  <a:latin typeface="+mj-lt"/>
                </a:rPr>
                <a:t>a desired output set</a:t>
              </a:r>
              <a:endParaRPr lang="en-US" sz="2400" i="1" dirty="0">
                <a:latin typeface="+mj-l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7595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COUNT(day) &gt; 1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ORDER BY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7910623" y="2667033"/>
            <a:ext cx="3997842" cy="1947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Think about </a:t>
            </a:r>
            <a:r>
              <a:rPr lang="en-US" b="1" dirty="0" smtClean="0">
                <a:latin typeface="+mj-lt"/>
              </a:rPr>
              <a:t>order*!</a:t>
            </a:r>
            <a:r>
              <a:rPr lang="en-US" dirty="0" smtClean="0">
                <a:latin typeface="+mj-lt"/>
              </a:rPr>
              <a:t> </a:t>
            </a:r>
          </a:p>
          <a:p>
            <a:pPr marL="0" indent="0">
              <a:buFont typeface="Arial"/>
              <a:buNone/>
            </a:pPr>
            <a:endParaRPr lang="en-US" i="1" dirty="0">
              <a:latin typeface="+mj-lt"/>
            </a:endParaRPr>
          </a:p>
          <a:p>
            <a:pPr marL="0" indent="0">
              <a:buFont typeface="Arial"/>
              <a:buNone/>
            </a:pPr>
            <a:r>
              <a:rPr lang="en-US" i="1" dirty="0" smtClean="0">
                <a:latin typeface="+mj-lt"/>
              </a:rPr>
              <a:t>*of the semantics, not the actual execution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1618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 of SQL semantics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C162CE-480A-44CE-B867-ADB1FE527ED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3648901" y="1443866"/>
            <a:ext cx="2895600" cy="1015663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R.A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R, S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R.A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= S.B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974813" y="2590773"/>
          <a:ext cx="6096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974813" y="4511013"/>
          <a:ext cx="990600" cy="207263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457200"/>
                <a:gridCol w="533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283532" y="2972853"/>
          <a:ext cx="1447800" cy="362711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0" name="Right Arrow 9"/>
          <p:cNvSpPr/>
          <p:nvPr/>
        </p:nvSpPr>
        <p:spPr bwMode="auto">
          <a:xfrm>
            <a:off x="2783744" y="4358167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58489" y="3368013"/>
            <a:ext cx="121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Cross Product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>
            <p:extLst/>
          </p:nvPr>
        </p:nvGraphicFramePr>
        <p:xfrm>
          <a:off x="8033661" y="4801870"/>
          <a:ext cx="14478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  <a:gridCol w="457200"/>
                <a:gridCol w="4572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B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5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Right Arrow 15"/>
          <p:cNvSpPr/>
          <p:nvPr/>
        </p:nvSpPr>
        <p:spPr bwMode="auto">
          <a:xfrm>
            <a:off x="7041414" y="1849845"/>
            <a:ext cx="1021646" cy="458859"/>
          </a:xfrm>
          <a:prstGeom prst="rightArrow">
            <a:avLst/>
          </a:prstGeom>
          <a:solidFill>
            <a:srgbClr val="C0C0C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/>
          </p:nvPr>
        </p:nvGraphicFramePr>
        <p:xfrm>
          <a:off x="8559973" y="1460152"/>
          <a:ext cx="533400" cy="1554479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33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en-US" sz="28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3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ight Brace 6"/>
          <p:cNvSpPr/>
          <p:nvPr/>
        </p:nvSpPr>
        <p:spPr>
          <a:xfrm>
            <a:off x="1889213" y="2436195"/>
            <a:ext cx="576944" cy="4340500"/>
          </a:xfrm>
          <a:prstGeom prst="rightBrac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 bwMode="auto">
          <a:xfrm rot="16200000">
            <a:off x="8508990" y="3591539"/>
            <a:ext cx="625778" cy="481649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93374" y="3416864"/>
            <a:ext cx="15620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Apply </a:t>
            </a:r>
            <a:r>
              <a:rPr lang="en-US" sz="2400" dirty="0" smtClean="0">
                <a:latin typeface="+mj-lt"/>
              </a:rPr>
              <a:t>Projection</a:t>
            </a:r>
            <a:endParaRPr lang="en-US" sz="2400" dirty="0">
              <a:latin typeface="+mj-lt"/>
            </a:endParaRPr>
          </a:p>
        </p:txBody>
      </p:sp>
      <p:sp>
        <p:nvSpPr>
          <p:cNvPr id="23" name="Right Arrow 22"/>
          <p:cNvSpPr/>
          <p:nvPr/>
        </p:nvSpPr>
        <p:spPr bwMode="auto">
          <a:xfrm>
            <a:off x="6489229" y="5328730"/>
            <a:ext cx="956042" cy="496555"/>
          </a:xfrm>
          <a:prstGeom prst="rightArrow">
            <a:avLst/>
          </a:prstGeom>
          <a:solidFill>
            <a:srgbClr val="FF0000">
              <a:alpha val="50000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Times New Roman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81068" y="3900801"/>
            <a:ext cx="1761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Apply Selections / Conditions</a:t>
            </a:r>
            <a:endParaRPr lang="en-US" sz="2400" dirty="0">
              <a:latin typeface="+mj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70103" y="1381851"/>
            <a:ext cx="15620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 smtClean="0">
                <a:latin typeface="+mj-lt"/>
              </a:rPr>
              <a:t>Output</a:t>
            </a:r>
            <a:endParaRPr lang="en-US" sz="2400" i="1" dirty="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2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826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/>
      <p:bldP spid="16" grpId="0" animBg="1"/>
      <p:bldP spid="7" grpId="0" animBg="1"/>
      <p:bldP spid="20" grpId="0" animBg="1"/>
      <p:bldP spid="21" grpId="0"/>
      <p:bldP spid="23" grpId="0" animBg="1"/>
      <p:bldP spid="24" grpId="0"/>
      <p:bldP spid="25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239456" cy="5141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COUNT(day) AS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day, MAX(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  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day) AS m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 smtClean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;</a:t>
            </a:r>
          </a:p>
        </p:txBody>
      </p:sp>
      <p:sp>
        <p:nvSpPr>
          <p:cNvPr id="22" name="Multidocument 21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3" name="Can 22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Down Arrow 23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30" name="TextBox 29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948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precipitation,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   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day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17" name="Multidocument 1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Can 1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own Arrow 18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4" name="Manual Operation 23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5" name="TextBox 24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385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GROUP BY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HAVING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20" name="Multidocument 19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21" name="Can 20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Down Arrow 21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5" name="Down Arrow 24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27" name="Manual Operation 26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28" name="TextBox 27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29" name="Multidocument 28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30" name="Down Arrow 29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33" name="Rectangle 32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460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6866861" cy="5141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GROUP BY / HAVING + Aggregators + Nested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598000"/>
            <a:ext cx="6239456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	 COUNT(day) AS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FROM precipitation,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(SELECT day, MAX(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FROM precipitation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    GROUP BY day) AS m</a:t>
            </a: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WHERE day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m.day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AND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m.precip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GROUP BY </a:t>
            </a:r>
            <a:r>
              <a:rPr lang="en-US" sz="2000" dirty="0" err="1">
                <a:solidFill>
                  <a:schemeClr val="bg2">
                    <a:lumMod val="90000"/>
                  </a:schemeClr>
                </a:solidFill>
                <a:latin typeface="Menlo" charset="0"/>
                <a:ea typeface="Menlo" charset="0"/>
                <a:cs typeface="Menlo" charset="0"/>
              </a:rPr>
              <a:t>station_id</a:t>
            </a:r>
            <a:endParaRPr lang="en-US" sz="2000" dirty="0">
              <a:solidFill>
                <a:schemeClr val="bg2">
                  <a:lumMod val="90000"/>
                </a:schemeClr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HAVING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 COUNT(day) &gt; 1</a:t>
            </a:r>
          </a:p>
          <a:p>
            <a:pPr eaLnBrk="0" hangingPunct="0"/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ORDER BY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nbd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enlo" charset="0"/>
                <a:ea typeface="Menlo" charset="0"/>
                <a:cs typeface="Menlo" charset="0"/>
              </a:rPr>
              <a:t> DESC;</a:t>
            </a:r>
          </a:p>
        </p:txBody>
      </p:sp>
      <p:sp>
        <p:nvSpPr>
          <p:cNvPr id="7" name="Multidocument 6"/>
          <p:cNvSpPr/>
          <p:nvPr/>
        </p:nvSpPr>
        <p:spPr>
          <a:xfrm>
            <a:off x="7889357" y="2402888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8" name="Can 7"/>
          <p:cNvSpPr/>
          <p:nvPr/>
        </p:nvSpPr>
        <p:spPr>
          <a:xfrm>
            <a:off x="7981506" y="1271073"/>
            <a:ext cx="992372" cy="43582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8280946" y="1812274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335384" y="3244406"/>
            <a:ext cx="26581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station, day pairs where / when </a:t>
            </a:r>
            <a:r>
              <a:rPr lang="en-US" sz="2400" smtClean="0">
                <a:latin typeface="+mj-lt"/>
              </a:rPr>
              <a:t>this happened</a:t>
            </a:r>
            <a:endParaRPr lang="en-US" sz="2400" dirty="0">
              <a:latin typeface="+mj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06789" y="1791480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3" name="Down Arrow 12"/>
          <p:cNvSpPr/>
          <p:nvPr/>
        </p:nvSpPr>
        <p:spPr>
          <a:xfrm>
            <a:off x="8280946" y="3111312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706789" y="3090518"/>
            <a:ext cx="701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SELECT</a:t>
            </a:r>
            <a:endParaRPr lang="en-US" sz="1400" dirty="0"/>
          </a:p>
        </p:txBody>
      </p:sp>
      <p:sp>
        <p:nvSpPr>
          <p:cNvPr id="15" name="Manual Operation 14"/>
          <p:cNvSpPr/>
          <p:nvPr/>
        </p:nvSpPr>
        <p:spPr>
          <a:xfrm>
            <a:off x="7868092" y="3660099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WHERE</a:t>
            </a:r>
            <a:endParaRPr lang="en-US" sz="1400" dirty="0"/>
          </a:p>
        </p:txBody>
      </p:sp>
      <p:sp>
        <p:nvSpPr>
          <p:cNvPr id="16" name="TextBox 15"/>
          <p:cNvSpPr txBox="1"/>
          <p:nvPr/>
        </p:nvSpPr>
        <p:spPr>
          <a:xfrm>
            <a:off x="9335384" y="1708449"/>
            <a:ext cx="26581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Get the </a:t>
            </a:r>
            <a:r>
              <a:rPr lang="en-US" sz="2400" smtClean="0">
                <a:latin typeface="+mj-lt"/>
              </a:rPr>
              <a:t>max precipitation </a:t>
            </a:r>
            <a:r>
              <a:rPr lang="en-US" sz="2400" b="1" smtClean="0">
                <a:latin typeface="+mj-lt"/>
              </a:rPr>
              <a:t>by day</a:t>
            </a:r>
            <a:r>
              <a:rPr lang="en-US" sz="2400" smtClean="0">
                <a:latin typeface="+mj-lt"/>
              </a:rPr>
              <a:t> </a:t>
            </a:r>
            <a:endParaRPr lang="en-US" sz="2400">
              <a:latin typeface="+mj-lt"/>
            </a:endParaRPr>
          </a:p>
        </p:txBody>
      </p:sp>
      <p:sp>
        <p:nvSpPr>
          <p:cNvPr id="17" name="Multidocument 16"/>
          <p:cNvSpPr/>
          <p:nvPr/>
        </p:nvSpPr>
        <p:spPr>
          <a:xfrm>
            <a:off x="7889356" y="4866549"/>
            <a:ext cx="1162493" cy="616688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GROUP BY</a:t>
            </a:r>
            <a:endParaRPr lang="en-US" sz="1400" dirty="0"/>
          </a:p>
        </p:txBody>
      </p:sp>
      <p:sp>
        <p:nvSpPr>
          <p:cNvPr id="18" name="Down Arrow 17"/>
          <p:cNvSpPr/>
          <p:nvPr/>
        </p:nvSpPr>
        <p:spPr>
          <a:xfrm>
            <a:off x="8279217" y="4318905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335384" y="494406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Group </a:t>
            </a:r>
            <a:r>
              <a:rPr lang="en-US" sz="2400" smtClean="0">
                <a:latin typeface="+mj-lt"/>
              </a:rPr>
              <a:t>by stations</a:t>
            </a:r>
            <a:endParaRPr lang="en-US" sz="2400" dirty="0">
              <a:latin typeface="+mj-lt"/>
            </a:endParaRPr>
          </a:p>
        </p:txBody>
      </p:sp>
      <p:sp>
        <p:nvSpPr>
          <p:cNvPr id="20" name="Down Arrow 19"/>
          <p:cNvSpPr/>
          <p:nvPr/>
        </p:nvSpPr>
        <p:spPr>
          <a:xfrm>
            <a:off x="8280351" y="5572738"/>
            <a:ext cx="396949" cy="4570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anual Operation 20"/>
          <p:cNvSpPr/>
          <p:nvPr/>
        </p:nvSpPr>
        <p:spPr>
          <a:xfrm>
            <a:off x="7861002" y="6119290"/>
            <a:ext cx="1219200" cy="567070"/>
          </a:xfrm>
          <a:prstGeom prst="flowChartManualOperat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HAVING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9335384" y="6119290"/>
            <a:ext cx="2658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+mj-lt"/>
              </a:rPr>
              <a:t>Having &gt; 1 such day</a:t>
            </a:r>
            <a:endParaRPr lang="en-US" sz="2400" dirty="0">
              <a:latin typeface="+mj-lt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24" name="Rectangle 23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035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Complex correlated queries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612213"/>
            <a:ext cx="4466097" cy="3170099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x1.p AS median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x1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COUNT(*) 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 AS 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	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x2.p &gt; x1.p)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=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(</a:t>
            </a:r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COUNT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(*)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 AS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x2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 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x2.p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&lt; </a:t>
            </a:r>
            <a:r>
              <a:rPr lang="en-US" sz="2000" dirty="0">
                <a:latin typeface="Menlo" charset="0"/>
                <a:ea typeface="Menlo" charset="0"/>
                <a:cs typeface="Menlo" charset="0"/>
              </a:rPr>
              <a:t>x1.p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263359" y="2612213"/>
            <a:ext cx="3048730" cy="21009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This was a tricky problem- but good practice in thinking about </a:t>
            </a:r>
            <a:r>
              <a:rPr lang="en-US" smtClean="0">
                <a:latin typeface="+mj-lt"/>
              </a:rPr>
              <a:t>things declaratively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2113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SQL Query Paradigms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3638"/>
            <a:ext cx="10515600" cy="5141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Nesting + EXISTS / ANY / ALL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838200" y="2186911"/>
            <a:ext cx="7433930" cy="440120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p3.precip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(</a:t>
            </a:r>
          </a:p>
          <a:p>
            <a:pPr eaLnBrk="0" hangingPunct="0"/>
            <a:r>
              <a:rPr lang="en-US" sz="2000" dirty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sid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p1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precip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&gt; 0 AND NOT EXISTS 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p2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p2.sid = p1.sid 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&gt; 0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  AND p2.precip &lt; p1.precip)) AS p3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NOT EXISTS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(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precipitation AS p4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p4.precip – 400 &gt; p3.precip);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939323" y="2186911"/>
            <a:ext cx="2618424" cy="167636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j-lt"/>
              </a:rPr>
              <a:t>More complex, but again just </a:t>
            </a:r>
            <a:r>
              <a:rPr lang="en-US" smtClean="0">
                <a:latin typeface="+mj-lt"/>
              </a:rPr>
              <a:t>think about </a:t>
            </a:r>
            <a:r>
              <a:rPr lang="en-US" b="1" smtClean="0">
                <a:latin typeface="+mj-lt"/>
              </a:rPr>
              <a:t>order!</a:t>
            </a:r>
            <a:r>
              <a:rPr lang="en-US" smtClean="0">
                <a:latin typeface="+mj-lt"/>
              </a:rPr>
              <a:t> </a:t>
            </a:r>
            <a:endParaRPr lang="en-US" dirty="0" smtClean="0">
              <a:latin typeface="+mj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6746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8" idx="4"/>
            <a:endCxn id="12" idx="0"/>
          </p:cNvCxnSpPr>
          <p:nvPr/>
        </p:nvCxnSpPr>
        <p:spPr>
          <a:xfrm flipH="1">
            <a:off x="3600894" y="1883960"/>
            <a:ext cx="177208" cy="221866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3302173" y="1441674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smtClean="0">
                <a:latin typeface="+mj-lt"/>
              </a:rPr>
              <a:t>A</a:t>
            </a:r>
            <a:endParaRPr lang="en-US" sz="2400" b="1"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2967997" y="1903339"/>
            <a:ext cx="481001" cy="674942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>
            <a:off x="1798519" y="2763368"/>
            <a:ext cx="944682" cy="865879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983062" y="3960867"/>
            <a:ext cx="611822" cy="1606614"/>
          </a:xfrm>
          <a:prstGeom prst="straightConnector1">
            <a:avLst/>
          </a:prstGeom>
          <a:ln w="412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3324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latin typeface="+mj-lt"/>
              </a:rPr>
              <a:t>For fixed-length paths</a:t>
            </a:r>
            <a:endParaRPr lang="en-US" sz="280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6970647" y="1903339"/>
            <a:ext cx="4921075" cy="480131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A, B,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e1.A, e2.B,</a:t>
            </a: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e1.d + e2.d AS d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edges e1, edges e2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e1.B = e2.A </a:t>
            </a:r>
          </a:p>
          <a:p>
            <a:pPr eaLnBrk="0" hangingPunct="0"/>
            <a:r>
              <a:rPr lang="en-US" dirty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e1.A,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e3.B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, </a:t>
            </a:r>
            <a:endParaRPr lang="en-US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e1.d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+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e2.d + e3.d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AS d</a:t>
            </a: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edges e1, edges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e2, edges e3</a:t>
            </a:r>
            <a:endParaRPr lang="en-US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WHERE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e1.B = 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e2.A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AND </a:t>
            </a:r>
            <a:r>
              <a:rPr lang="en-US" dirty="0">
                <a:latin typeface="Menlo" charset="0"/>
                <a:ea typeface="Menlo" charset="0"/>
                <a:cs typeface="Menlo" charset="0"/>
              </a:rPr>
              <a:t>e2.B =</a:t>
            </a:r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e3.A</a:t>
            </a:r>
          </a:p>
          <a:p>
            <a:pPr eaLnBrk="0" hangingPunct="0"/>
            <a:r>
              <a:rPr lang="en-US" dirty="0" smtClean="0">
                <a:latin typeface="Menlo" charset="0"/>
                <a:ea typeface="Menlo" charset="0"/>
                <a:cs typeface="Menlo" charset="0"/>
              </a:rPr>
              <a:t> 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e2.B &lt;&gt; e1.A</a:t>
            </a:r>
          </a:p>
          <a:p>
            <a:pPr eaLnBrk="0" hangingPunct="0"/>
            <a:r>
              <a:rPr lang="en-US" dirty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AND e3.B &lt;&gt; e2.A</a:t>
            </a:r>
          </a:p>
          <a:p>
            <a:pPr eaLnBrk="0" hangingPunct="0"/>
            <a:r>
              <a:rPr lang="en-US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 AMD e3.B &lt;&gt; e1.A</a:t>
            </a:r>
            <a:endParaRPr lang="en-US" dirty="0">
              <a:solidFill>
                <a:srgbClr val="FF0000"/>
              </a:solidFill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1671587" y="1665623"/>
            <a:ext cx="1569825" cy="1691833"/>
            <a:chOff x="1671587" y="1665623"/>
            <a:chExt cx="1569825" cy="1691833"/>
          </a:xfrm>
        </p:grpSpPr>
        <p:cxnSp>
          <p:nvCxnSpPr>
            <p:cNvPr id="32" name="Straight Arrow Connector 31"/>
            <p:cNvCxnSpPr/>
            <p:nvPr/>
          </p:nvCxnSpPr>
          <p:spPr>
            <a:xfrm flipV="1">
              <a:off x="2696422" y="1665623"/>
              <a:ext cx="544990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Multiply 32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V="1">
              <a:off x="1759202" y="2616060"/>
              <a:ext cx="808309" cy="741396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Multiply 35"/>
            <p:cNvSpPr/>
            <p:nvPr/>
          </p:nvSpPr>
          <p:spPr>
            <a:xfrm>
              <a:off x="1671587" y="2724024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097619" y="2592784"/>
            <a:ext cx="545659" cy="872149"/>
            <a:chOff x="3097619" y="2592784"/>
            <a:chExt cx="545659" cy="872149"/>
          </a:xfrm>
        </p:grpSpPr>
        <p:sp>
          <p:nvSpPr>
            <p:cNvPr id="39" name="Multiply 38"/>
            <p:cNvSpPr/>
            <p:nvPr/>
          </p:nvSpPr>
          <p:spPr>
            <a:xfrm>
              <a:off x="3282730" y="3171765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Circular Arrow 16"/>
            <p:cNvSpPr/>
            <p:nvPr/>
          </p:nvSpPr>
          <p:spPr>
            <a:xfrm rot="10800000" flipH="1">
              <a:off x="3097619" y="2592784"/>
              <a:ext cx="545659" cy="628759"/>
            </a:xfrm>
            <a:prstGeom prst="circularArrow">
              <a:avLst>
                <a:gd name="adj1" fmla="val 1427"/>
                <a:gd name="adj2" fmla="val 1142319"/>
                <a:gd name="adj3" fmla="val 959750"/>
                <a:gd name="adj4" fmla="val 7208575"/>
                <a:gd name="adj5" fmla="val 12500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2" name="Rectangle 41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4772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traversal &amp; recursion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664688" y="1657132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870791" y="272038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708298" y="377655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487480" y="4102620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13847" y="5683327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521841" y="3067718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153246" y="5258025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096000" y="5569913"/>
            <a:ext cx="226828" cy="2268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8" idx="3"/>
            <a:endCxn id="10" idx="7"/>
          </p:cNvCxnSpPr>
          <p:nvPr/>
        </p:nvCxnSpPr>
        <p:spPr>
          <a:xfrm flipH="1">
            <a:off x="3064401" y="1850742"/>
            <a:ext cx="633505" cy="9028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0" idx="3"/>
            <a:endCxn id="11" idx="7"/>
          </p:cNvCxnSpPr>
          <p:nvPr/>
        </p:nvCxnSpPr>
        <p:spPr>
          <a:xfrm flipH="1">
            <a:off x="1901908" y="2913998"/>
            <a:ext cx="1002101" cy="89577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1" idx="3"/>
            <a:endCxn id="13" idx="7"/>
          </p:cNvCxnSpPr>
          <p:nvPr/>
        </p:nvCxnSpPr>
        <p:spPr>
          <a:xfrm flipH="1">
            <a:off x="1107457" y="3970165"/>
            <a:ext cx="634059" cy="17463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0" idx="4"/>
            <a:endCxn id="12" idx="1"/>
          </p:cNvCxnSpPr>
          <p:nvPr/>
        </p:nvCxnSpPr>
        <p:spPr>
          <a:xfrm>
            <a:off x="2984205" y="2947216"/>
            <a:ext cx="536493" cy="118862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8" idx="5"/>
            <a:endCxn id="14" idx="1"/>
          </p:cNvCxnSpPr>
          <p:nvPr/>
        </p:nvCxnSpPr>
        <p:spPr>
          <a:xfrm>
            <a:off x="3858298" y="1850742"/>
            <a:ext cx="1696761" cy="1250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" idx="4"/>
            <a:endCxn id="15" idx="0"/>
          </p:cNvCxnSpPr>
          <p:nvPr/>
        </p:nvCxnSpPr>
        <p:spPr>
          <a:xfrm flipH="1">
            <a:off x="5266660" y="3294546"/>
            <a:ext cx="368595" cy="19634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5" idx="5"/>
            <a:endCxn id="16" idx="2"/>
          </p:cNvCxnSpPr>
          <p:nvPr/>
        </p:nvCxnSpPr>
        <p:spPr>
          <a:xfrm>
            <a:off x="5346856" y="5451635"/>
            <a:ext cx="749144" cy="2316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564071" y="5258025"/>
            <a:ext cx="349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+mj-lt"/>
              </a:rPr>
              <a:t>B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H="1">
            <a:off x="1697610" y="2667996"/>
            <a:ext cx="944682" cy="865879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970647" y="1276204"/>
            <a:ext cx="50375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+mj-lt"/>
              </a:rPr>
              <a:t>For variable-length paths on trees</a:t>
            </a:r>
            <a:endParaRPr lang="en-US" sz="2800" dirty="0">
              <a:latin typeface="+mj-lt"/>
            </a:endParaRPr>
          </a:p>
        </p:txBody>
      </p:sp>
      <p:sp>
        <p:nvSpPr>
          <p:cNvPr id="49" name="Rectangle 3"/>
          <p:cNvSpPr>
            <a:spLocks noChangeArrowheads="1"/>
          </p:cNvSpPr>
          <p:nvPr/>
        </p:nvSpPr>
        <p:spPr bwMode="auto">
          <a:xfrm>
            <a:off x="7126036" y="2169320"/>
            <a:ext cx="4543647" cy="3785652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WITH RECURSIVE 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paths(a, b,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d) AS (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A</a:t>
            </a:r>
          </a:p>
          <a:p>
            <a:pPr eaLnBrk="0" hangingPunct="0"/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edges</a:t>
            </a:r>
          </a:p>
          <a:p>
            <a:pPr eaLnBrk="0" hangingPunct="0"/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	</a:t>
            </a:r>
            <a:r>
              <a:rPr lang="en-US" sz="2000" dirty="0" smtClean="0">
                <a:solidFill>
                  <a:srgbClr val="C00000"/>
                </a:solidFill>
                <a:latin typeface="Menlo" charset="0"/>
                <a:ea typeface="Menlo" charset="0"/>
                <a:cs typeface="Menlo" charset="0"/>
              </a:rPr>
              <a:t>UNION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SELECT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,</a:t>
            </a: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    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p.d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+ </a:t>
            </a:r>
            <a:r>
              <a:rPr lang="en-US" sz="2000" dirty="0" err="1"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.d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 p, edges e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	WHERE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p.b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= </a:t>
            </a:r>
            <a:r>
              <a:rPr lang="en-US" sz="2000" dirty="0" err="1" smtClean="0">
                <a:latin typeface="Menlo" charset="0"/>
                <a:ea typeface="Menlo" charset="0"/>
                <a:cs typeface="Menlo" charset="0"/>
              </a:rPr>
              <a:t>e.A</a:t>
            </a:r>
            <a:endParaRPr lang="en-US" sz="2000" dirty="0" smtClean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>
                <a:latin typeface="Menlo" charset="0"/>
                <a:ea typeface="Menlo" charset="0"/>
                <a:cs typeface="Menlo" charset="0"/>
              </a:rPr>
              <a:t>	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AND </a:t>
            </a:r>
            <a:r>
              <a:rPr lang="en-US" sz="2000" dirty="0" err="1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e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.B</a:t>
            </a:r>
            <a:r>
              <a:rPr lang="en-US" sz="2000" dirty="0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 &lt;&gt; </a:t>
            </a:r>
            <a:r>
              <a:rPr lang="en-US" sz="2000" dirty="0" err="1" smtClean="0">
                <a:solidFill>
                  <a:srgbClr val="FF0000"/>
                </a:solidFill>
                <a:latin typeface="Menlo" charset="0"/>
                <a:ea typeface="Menlo" charset="0"/>
                <a:cs typeface="Menlo" charset="0"/>
              </a:rPr>
              <a:t>p.b_prev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)</a:t>
            </a: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SELECT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a, b, MAX(d)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  <a:p>
            <a:pPr eaLnBrk="0" hangingPunct="0"/>
            <a:r>
              <a:rPr lang="en-US" sz="2000" dirty="0" smtClean="0">
                <a:solidFill>
                  <a:schemeClr val="accent2"/>
                </a:solidFill>
                <a:latin typeface="Menlo" charset="0"/>
                <a:ea typeface="Menlo" charset="0"/>
                <a:cs typeface="Menlo" charset="0"/>
              </a:rPr>
              <a:t>FROM </a:t>
            </a:r>
            <a:r>
              <a:rPr lang="en-US" sz="2000" dirty="0" smtClean="0">
                <a:latin typeface="Menlo" charset="0"/>
                <a:ea typeface="Menlo" charset="0"/>
                <a:cs typeface="Menlo" charset="0"/>
              </a:rPr>
              <a:t>paths;</a:t>
            </a:r>
            <a:endParaRPr lang="en-US" sz="2000" dirty="0">
              <a:latin typeface="Menlo" charset="0"/>
              <a:ea typeface="Menlo" charset="0"/>
              <a:cs typeface="Menlo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802684" y="1412150"/>
            <a:ext cx="4009526" cy="4155331"/>
            <a:chOff x="2802684" y="1412150"/>
            <a:chExt cx="4009526" cy="4155331"/>
          </a:xfrm>
        </p:grpSpPr>
        <p:sp>
          <p:nvSpPr>
            <p:cNvPr id="40" name="TextBox 39"/>
            <p:cNvSpPr txBox="1"/>
            <p:nvPr/>
          </p:nvSpPr>
          <p:spPr>
            <a:xfrm>
              <a:off x="6247632" y="5105816"/>
              <a:ext cx="56457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latin typeface="+mj-lt"/>
                </a:rPr>
                <a:t>p.a</a:t>
              </a:r>
              <a:endParaRPr lang="en-US" sz="2400" dirty="0">
                <a:latin typeface="+mj-lt"/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>
              <a:off x="2802684" y="1412150"/>
              <a:ext cx="3496158" cy="3972205"/>
            </a:xfrm>
            <a:custGeom>
              <a:avLst/>
              <a:gdLst>
                <a:gd name="connsiteX0" fmla="*/ 3496158 w 3496158"/>
                <a:gd name="connsiteY0" fmla="*/ 3853697 h 3972205"/>
                <a:gd name="connsiteX1" fmla="*/ 2822763 w 3496158"/>
                <a:gd name="connsiteY1" fmla="*/ 3733194 h 3972205"/>
                <a:gd name="connsiteX2" fmla="*/ 3205535 w 3496158"/>
                <a:gd name="connsiteY2" fmla="*/ 1705920 h 3972205"/>
                <a:gd name="connsiteX3" fmla="*/ 1057758 w 3496158"/>
                <a:gd name="connsiteY3" fmla="*/ 11799 h 3972205"/>
                <a:gd name="connsiteX4" fmla="*/ 143358 w 3496158"/>
                <a:gd name="connsiteY4" fmla="*/ 961641 h 3972205"/>
                <a:gd name="connsiteX5" fmla="*/ 15768 w 3496158"/>
                <a:gd name="connsiteY5" fmla="*/ 1110497 h 3972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6158" h="3972205">
                  <a:moveTo>
                    <a:pt x="3496158" y="3853697"/>
                  </a:moveTo>
                  <a:cubicBezTo>
                    <a:pt x="3183679" y="3972427"/>
                    <a:pt x="2871200" y="4091157"/>
                    <a:pt x="2822763" y="3733194"/>
                  </a:cubicBezTo>
                  <a:cubicBezTo>
                    <a:pt x="2774326" y="3375231"/>
                    <a:pt x="3499703" y="2326152"/>
                    <a:pt x="3205535" y="1705920"/>
                  </a:cubicBezTo>
                  <a:cubicBezTo>
                    <a:pt x="2911367" y="1085687"/>
                    <a:pt x="1568121" y="135845"/>
                    <a:pt x="1057758" y="11799"/>
                  </a:cubicBezTo>
                  <a:cubicBezTo>
                    <a:pt x="547395" y="-112247"/>
                    <a:pt x="317023" y="778525"/>
                    <a:pt x="143358" y="961641"/>
                  </a:cubicBezTo>
                  <a:cubicBezTo>
                    <a:pt x="-30307" y="1144757"/>
                    <a:pt x="-7270" y="1127627"/>
                    <a:pt x="15768" y="1110497"/>
                  </a:cubicBezTo>
                </a:path>
              </a:pathLst>
            </a:custGeom>
            <a:noFill/>
            <a:ln w="25400">
              <a:solidFill>
                <a:schemeClr val="tx2"/>
              </a:solidFill>
              <a:tailEnd type="triangle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594947" y="2102923"/>
              <a:ext cx="3738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p</a:t>
              </a:r>
              <a:endParaRPr lang="en-US" sz="2800">
                <a:latin typeface="+mj-lt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070881" y="2525636"/>
              <a:ext cx="6447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471163" y="2015188"/>
              <a:ext cx="1071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err="1" smtClean="0">
                  <a:latin typeface="+mj-lt"/>
                </a:rPr>
                <a:t>p.b</a:t>
              </a:r>
              <a:r>
                <a:rPr lang="en-US" sz="2800" baseline="-25000" dirty="0" err="1" smtClean="0">
                  <a:latin typeface="+mj-lt"/>
                </a:rPr>
                <a:t>prev</a:t>
              </a:r>
              <a:endParaRPr lang="en-US" sz="2800" baseline="-25000" dirty="0">
                <a:latin typeface="+mj-l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608807" y="1537814"/>
            <a:ext cx="611841" cy="770473"/>
            <a:chOff x="2608807" y="1537814"/>
            <a:chExt cx="611841" cy="770473"/>
          </a:xfrm>
        </p:grpSpPr>
        <p:cxnSp>
          <p:nvCxnSpPr>
            <p:cNvPr id="38" name="Straight Arrow Connector 37"/>
            <p:cNvCxnSpPr/>
            <p:nvPr/>
          </p:nvCxnSpPr>
          <p:spPr>
            <a:xfrm flipV="1">
              <a:off x="2723454" y="1537814"/>
              <a:ext cx="497194" cy="770473"/>
            </a:xfrm>
            <a:prstGeom prst="straightConnector1">
              <a:avLst/>
            </a:prstGeom>
            <a:ln w="412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Multiply 38"/>
            <p:cNvSpPr/>
            <p:nvPr/>
          </p:nvSpPr>
          <p:spPr>
            <a:xfrm>
              <a:off x="2608807" y="1773587"/>
              <a:ext cx="293168" cy="293168"/>
            </a:xfrm>
            <a:prstGeom prst="mathMultiply">
              <a:avLst>
                <a:gd name="adj1" fmla="val 6544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6322716" y="5567481"/>
            <a:ext cx="357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+mj-lt"/>
              </a:rPr>
              <a:t>A</a:t>
            </a:r>
            <a:endParaRPr lang="en-US" sz="2400" b="1" dirty="0">
              <a:latin typeface="+mj-lt"/>
            </a:endParaRPr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3229044" y="3008636"/>
            <a:ext cx="542523" cy="1027965"/>
          </a:xfrm>
          <a:prstGeom prst="straightConnector1">
            <a:avLst/>
          </a:prstGeom>
          <a:ln w="412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46" name="Rectangle 45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188780" y="-22510"/>
              <a:ext cx="27857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Appendix  &gt;  PS1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38895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High-Level: Lecture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Set operators</a:t>
            </a:r>
          </a:p>
          <a:p>
            <a:pPr lvl="1"/>
            <a:r>
              <a:rPr lang="en-US" dirty="0" smtClean="0"/>
              <a:t>INTERSECT, UNION, EXCEPT, [ALL]</a:t>
            </a:r>
          </a:p>
          <a:p>
            <a:pPr lvl="1"/>
            <a:r>
              <a:rPr lang="en-US" dirty="0" smtClean="0"/>
              <a:t>Subtleties of </a:t>
            </a:r>
            <a:r>
              <a:rPr lang="en-US" dirty="0" err="1" smtClean="0"/>
              <a:t>multiset</a:t>
            </a:r>
            <a:r>
              <a:rPr lang="en-US" dirty="0" smtClean="0"/>
              <a:t> operations</a:t>
            </a:r>
          </a:p>
          <a:p>
            <a:pPr lvl="1"/>
            <a:endParaRPr lang="en-US" dirty="0"/>
          </a:p>
          <a:p>
            <a:r>
              <a:rPr lang="en-US" dirty="0" smtClean="0"/>
              <a:t>Nested queries</a:t>
            </a:r>
          </a:p>
          <a:p>
            <a:pPr lvl="1"/>
            <a:r>
              <a:rPr lang="en-US" dirty="0" smtClean="0"/>
              <a:t>IN, ANY, ALL, EXISTS</a:t>
            </a:r>
          </a:p>
          <a:p>
            <a:pPr lvl="1"/>
            <a:r>
              <a:rPr lang="en-US" dirty="0" smtClean="0"/>
              <a:t>Correlated queries</a:t>
            </a:r>
          </a:p>
          <a:p>
            <a:pPr lvl="1"/>
            <a:endParaRPr lang="en-US" dirty="0"/>
          </a:p>
          <a:p>
            <a:r>
              <a:rPr lang="en-US" dirty="0" smtClean="0"/>
              <a:t>Aggregation</a:t>
            </a:r>
          </a:p>
          <a:p>
            <a:pPr lvl="1"/>
            <a:r>
              <a:rPr lang="en-US" dirty="0" smtClean="0"/>
              <a:t>AVG, SUM, COUNT, MIN, MAX, …</a:t>
            </a:r>
          </a:p>
          <a:p>
            <a:pPr lvl="1"/>
            <a:endParaRPr lang="en-US" dirty="0"/>
          </a:p>
          <a:p>
            <a:r>
              <a:rPr lang="en-US" dirty="0" smtClean="0"/>
              <a:t>GROUP BY</a:t>
            </a:r>
          </a:p>
          <a:p>
            <a:endParaRPr lang="en-US" dirty="0"/>
          </a:p>
          <a:p>
            <a:r>
              <a:rPr lang="en-US" dirty="0" smtClean="0"/>
              <a:t>NULLs &amp; Outer Joins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grpSp>
        <p:nvGrpSpPr>
          <p:cNvPr id="4" name="Group 3"/>
          <p:cNvGrpSpPr/>
          <p:nvPr/>
        </p:nvGrpSpPr>
        <p:grpSpPr>
          <a:xfrm>
            <a:off x="0" y="-22510"/>
            <a:ext cx="12192000" cy="307777"/>
            <a:chOff x="0" y="-22510"/>
            <a:chExt cx="12192000" cy="307777"/>
          </a:xfrm>
        </p:grpSpPr>
        <p:sp>
          <p:nvSpPr>
            <p:cNvPr id="5" name="Rectangle 4"/>
            <p:cNvSpPr/>
            <p:nvPr/>
          </p:nvSpPr>
          <p:spPr>
            <a:xfrm>
              <a:off x="0" y="0"/>
              <a:ext cx="12192000" cy="26275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88780" y="-22510"/>
              <a:ext cx="22695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i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</a:rPr>
                <a:t>Midterm Review  &gt;  Lecture 3</a:t>
              </a:r>
              <a:endParaRPr lang="en-US" sz="1400" b="1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70771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1215</TotalTime>
  <Words>6608</Words>
  <Application>Microsoft Macintosh PowerPoint</Application>
  <PresentationFormat>Custom</PresentationFormat>
  <Paragraphs>1858</Paragraphs>
  <Slides>87</Slides>
  <Notes>53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87</vt:i4>
      </vt:variant>
    </vt:vector>
  </HeadingPairs>
  <TitlesOfParts>
    <vt:vector size="88" baseType="lpstr">
      <vt:lpstr>Office Theme</vt:lpstr>
      <vt:lpstr>Midterm Review</vt:lpstr>
      <vt:lpstr>High-Level: Lecture 2</vt:lpstr>
      <vt:lpstr>Tables in SQL</vt:lpstr>
      <vt:lpstr>Table Schemas</vt:lpstr>
      <vt:lpstr>SQL Query</vt:lpstr>
      <vt:lpstr>LIKE: Simple String Pattern Matching</vt:lpstr>
      <vt:lpstr>Joins</vt:lpstr>
      <vt:lpstr>An example of SQL semantics</vt:lpstr>
      <vt:lpstr>High-Level: Lecture 3</vt:lpstr>
      <vt:lpstr>An Unintuitive Query</vt:lpstr>
      <vt:lpstr>INTERSECT</vt:lpstr>
      <vt:lpstr>Nested queries: Sub-queries Returning Relations</vt:lpstr>
      <vt:lpstr>Nested Queries: Operator Semantics</vt:lpstr>
      <vt:lpstr>Nested Queries: Operator Semantics</vt:lpstr>
      <vt:lpstr>Correlated Queries</vt:lpstr>
      <vt:lpstr>Simple Aggregations</vt:lpstr>
      <vt:lpstr>Grouping &amp; Aggregations: GROUP BY</vt:lpstr>
      <vt:lpstr>GROUP BY: (1) Compute FROM-WHERE</vt:lpstr>
      <vt:lpstr>GROUP BY: (2) Aggregate by the GROUP BY</vt:lpstr>
      <vt:lpstr>GROUP BY: (3) Filter by the HAVING clause</vt:lpstr>
      <vt:lpstr>GROUP BY: (3) SELECT clause</vt:lpstr>
      <vt:lpstr>General form of Grouping and Aggregation</vt:lpstr>
      <vt:lpstr>Null Values</vt:lpstr>
      <vt:lpstr>Null Values</vt:lpstr>
      <vt:lpstr>Null Values</vt:lpstr>
      <vt:lpstr>RECAP: Inner Joins</vt:lpstr>
      <vt:lpstr>INNER JOIN:</vt:lpstr>
      <vt:lpstr>LEFT OUTER JOIN:</vt:lpstr>
      <vt:lpstr>General clarification: Sets vs. Multisets</vt:lpstr>
      <vt:lpstr>High-Level: Lecture 4</vt:lpstr>
      <vt:lpstr>Entities vs. Entity Sets</vt:lpstr>
      <vt:lpstr>What is a Relationship?</vt:lpstr>
      <vt:lpstr>What is a Relationship?</vt:lpstr>
      <vt:lpstr>Multiplicity of E/R Relationships</vt:lpstr>
      <vt:lpstr>Constraints in E/R Diagrams</vt:lpstr>
      <vt:lpstr>PowerPoint Presentation</vt:lpstr>
      <vt:lpstr>RECALL: Mathematical def. of Relationship</vt:lpstr>
      <vt:lpstr>RECALL: Mathematical def. of Relationship</vt:lpstr>
      <vt:lpstr>PowerPoint Presentation</vt:lpstr>
      <vt:lpstr>High-Level: Lecture 5</vt:lpstr>
      <vt:lpstr>Constraints Prevent (some)  Anomalies in the Data</vt:lpstr>
      <vt:lpstr>Constraints Prevent (some)  Anomalies in the Data</vt:lpstr>
      <vt:lpstr>A Picture Of FDs</vt:lpstr>
      <vt:lpstr>FDs for Relational Schema Design</vt:lpstr>
      <vt:lpstr>Finding Functional Dependencies</vt:lpstr>
      <vt:lpstr>Closure of a set of Attributes</vt:lpstr>
      <vt:lpstr>Closure Algorithm</vt:lpstr>
      <vt:lpstr>Keys and Superkeys</vt:lpstr>
      <vt:lpstr>CALCULATING Keys and Superkeys</vt:lpstr>
      <vt:lpstr>High-Level: Lecture 7</vt:lpstr>
      <vt:lpstr>Back to Conceptual Design</vt:lpstr>
      <vt:lpstr>Boyce-Codd Normal Form</vt:lpstr>
      <vt:lpstr>Example</vt:lpstr>
      <vt:lpstr>Example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BCNF Decomposition Algorithm</vt:lpstr>
      <vt:lpstr>PowerPoint Presentation</vt:lpstr>
      <vt:lpstr>Example</vt:lpstr>
      <vt:lpstr>Lossless Decompositions</vt:lpstr>
      <vt:lpstr>A Problem with BCNF</vt:lpstr>
      <vt:lpstr>Multiple Value Dependencies (MVDs)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MVDs: Movie Theatre Example</vt:lpstr>
      <vt:lpstr>MVDs…</vt:lpstr>
      <vt:lpstr>Linear Algebra, Declaratively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Common SQL Query Paradigms</vt:lpstr>
      <vt:lpstr>Graph traversal &amp; recursion</vt:lpstr>
      <vt:lpstr>Graph traversal &amp; recursion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145 Midterm Review</dc:title>
  <dc:creator>Alex Ratner</dc:creator>
  <cp:lastModifiedBy>Mohammad Dashti</cp:lastModifiedBy>
  <cp:revision>54</cp:revision>
  <dcterms:created xsi:type="dcterms:W3CDTF">2015-10-21T20:45:14Z</dcterms:created>
  <dcterms:modified xsi:type="dcterms:W3CDTF">2018-11-06T06:55:30Z</dcterms:modified>
</cp:coreProperties>
</file>

<file path=docProps/thumbnail.jpeg>
</file>